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8" r:id="rId4"/>
    <p:sldId id="299" r:id="rId5"/>
    <p:sldId id="301" r:id="rId6"/>
    <p:sldId id="258" r:id="rId7"/>
    <p:sldId id="30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302" r:id="rId22"/>
    <p:sldId id="303" r:id="rId23"/>
    <p:sldId id="304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305" r:id="rId42"/>
    <p:sldId id="296" r:id="rId43"/>
    <p:sldId id="297" r:id="rId4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7" autoAdjust="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925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925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925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925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925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218" y="1926843"/>
            <a:ext cx="8032750" cy="4123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925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8123" y="6337100"/>
            <a:ext cx="2743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050" y="2397759"/>
            <a:ext cx="48679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15" dirty="0" smtClean="0"/>
              <a:t>Riepilogo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27050" y="3693921"/>
            <a:ext cx="5257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94385">
              <a:lnSpc>
                <a:spcPct val="100000"/>
              </a:lnSpc>
              <a:spcBef>
                <a:spcPts val="95"/>
              </a:spcBef>
            </a:pPr>
            <a:r>
              <a:rPr lang="it-IT" sz="32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Dalla partita doppia al bilancio di </a:t>
            </a:r>
            <a:r>
              <a:rPr lang="it-IT" sz="32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esercizio</a:t>
            </a:r>
            <a:endParaRPr sz="3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013" y="2791460"/>
            <a:ext cx="114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•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013" y="1998980"/>
            <a:ext cx="7982584" cy="1612621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622300" marR="5080" indent="-610235">
              <a:lnSpc>
                <a:spcPct val="80000"/>
              </a:lnSpc>
              <a:spcBef>
                <a:spcPts val="575"/>
              </a:spcBef>
              <a:buChar char="•"/>
              <a:tabLst>
                <a:tab pos="622300" algn="l"/>
                <a:tab pos="622935" algn="l"/>
              </a:tabLst>
            </a:pPr>
            <a:r>
              <a:rPr lang="it-IT" sz="20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Dato che a fronte di un ricavo sarà correlata un’entrata, immediata (contanti) </a:t>
            </a:r>
            <a:r>
              <a:rPr lang="it-IT" sz="20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o differita (crediti</a:t>
            </a:r>
            <a:r>
              <a:rPr lang="it-IT" sz="20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) e </a:t>
            </a:r>
            <a:r>
              <a:rPr sz="2000" spc="-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dato</a:t>
            </a:r>
            <a:r>
              <a:rPr sz="2000" spc="2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20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ricavi,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come</a:t>
            </a:r>
            <a:r>
              <a:rPr sz="20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componenti</a:t>
            </a:r>
            <a:r>
              <a:rPr sz="20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positivi</a:t>
            </a:r>
            <a:r>
              <a:rPr sz="20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reddito,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comportano </a:t>
            </a:r>
            <a:r>
              <a:rPr sz="2000" spc="-5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>
                <a:solidFill>
                  <a:srgbClr val="092552"/>
                </a:solidFill>
                <a:latin typeface="Microsoft Sans Serif"/>
                <a:cs typeface="Microsoft Sans Serif"/>
              </a:rPr>
              <a:t>aumento</a:t>
            </a:r>
            <a:r>
              <a:rPr sz="20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del</a:t>
            </a:r>
            <a:r>
              <a:rPr lang="it-IT" sz="20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patrimonio</a:t>
            </a:r>
            <a:r>
              <a:rPr sz="2000" spc="2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si</a:t>
            </a:r>
            <a:r>
              <a:rPr sz="20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>
                <a:solidFill>
                  <a:srgbClr val="092552"/>
                </a:solidFill>
                <a:latin typeface="Microsoft Sans Serif"/>
                <a:cs typeface="Microsoft Sans Serif"/>
              </a:rPr>
              <a:t>registrano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lang="it-IT" sz="2000" spc="2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in avere, </a:t>
            </a:r>
            <a:r>
              <a:rPr sz="20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come</a:t>
            </a:r>
            <a:r>
              <a:rPr sz="2000" spc="2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lang="it-IT" sz="20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gli incrementi di </a:t>
            </a:r>
            <a:r>
              <a:rPr sz="2000" spc="-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passività</a:t>
            </a:r>
            <a:r>
              <a:rPr sz="2000" spc="2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lang="it-IT" sz="2000" spc="-1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di </a:t>
            </a:r>
            <a:r>
              <a:rPr sz="2000" spc="-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patrimonio</a:t>
            </a:r>
            <a:r>
              <a:rPr sz="2000" spc="1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netto</a:t>
            </a:r>
            <a:endParaRPr lang="it-IT" sz="2000" spc="-5" dirty="0" smtClean="0">
              <a:solidFill>
                <a:srgbClr val="092552"/>
              </a:solidFill>
              <a:latin typeface="Microsoft Sans Serif"/>
              <a:cs typeface="Microsoft Sans Serif"/>
            </a:endParaRPr>
          </a:p>
          <a:p>
            <a:pPr marL="622300" marR="258445">
              <a:lnSpc>
                <a:spcPts val="1920"/>
              </a:lnSpc>
              <a:spcBef>
                <a:spcPts val="465"/>
              </a:spcBef>
            </a:pPr>
            <a:r>
              <a:rPr sz="2000" spc="-1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000" spc="3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contrario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vale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per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 err="1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0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costi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6711" y="4275201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7" y="0"/>
                </a:lnTo>
              </a:path>
              <a:path w="1584325" h="1295400">
                <a:moveTo>
                  <a:pt x="718565" y="0"/>
                </a:moveTo>
                <a:lnTo>
                  <a:pt x="718565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7138" y="4798821"/>
            <a:ext cx="76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391" y="5073141"/>
            <a:ext cx="12211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(dim</a:t>
            </a:r>
            <a:r>
              <a:rPr sz="1800" dirty="0">
                <a:latin typeface="Microsoft Sans Serif"/>
                <a:cs typeface="Microsoft Sans Serif"/>
              </a:rPr>
              <a:t>i</a:t>
            </a:r>
            <a:r>
              <a:rPr sz="1800" spc="-5" dirty="0">
                <a:latin typeface="Microsoft Sans Serif"/>
                <a:cs typeface="Microsoft Sans Serif"/>
              </a:rPr>
              <a:t>nuzioni  o rettifiche) </a:t>
            </a:r>
            <a:r>
              <a:rPr sz="1800" dirty="0">
                <a:latin typeface="Microsoft Sans Serif"/>
                <a:cs typeface="Microsoft Sans Serif"/>
              </a:rPr>
              <a:t> Es. </a:t>
            </a:r>
            <a:r>
              <a:rPr sz="1800" spc="-5" dirty="0">
                <a:latin typeface="Microsoft Sans Serif"/>
                <a:cs typeface="Microsoft Sans Serif"/>
              </a:rPr>
              <a:t>resi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da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clienti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8416" y="4229354"/>
            <a:ext cx="597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8416" y="4778247"/>
            <a:ext cx="1068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Microsoft Sans Serif"/>
                <a:cs typeface="Microsoft Sans Serif"/>
              </a:rPr>
              <a:t>(aumento)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88027" y="4275201"/>
            <a:ext cx="1584960" cy="1295400"/>
          </a:xfrm>
          <a:custGeom>
            <a:avLst/>
            <a:gdLst/>
            <a:ahLst/>
            <a:cxnLst/>
            <a:rect l="l" t="t" r="r" b="b"/>
            <a:pathLst>
              <a:path w="1584960" h="1295400">
                <a:moveTo>
                  <a:pt x="0" y="0"/>
                </a:moveTo>
                <a:lnTo>
                  <a:pt x="1584960" y="0"/>
                </a:lnTo>
              </a:path>
              <a:path w="1584960" h="1295400">
                <a:moveTo>
                  <a:pt x="719327" y="0"/>
                </a:moveTo>
                <a:lnTo>
                  <a:pt x="719327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02867" y="3961129"/>
            <a:ext cx="4218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427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ricavi	Costi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901191" y="4250182"/>
            <a:ext cx="415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427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dare	dare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01770" y="4798821"/>
            <a:ext cx="99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06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Microsoft Sans Serif"/>
                <a:cs typeface="Microsoft Sans Serif"/>
              </a:rPr>
              <a:t>(aumenti)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0747" y="4229354"/>
            <a:ext cx="597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0702" y="4778247"/>
            <a:ext cx="76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3447" y="5052567"/>
            <a:ext cx="313626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7539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(dim</a:t>
            </a:r>
            <a:r>
              <a:rPr sz="1800" dirty="0">
                <a:latin typeface="Microsoft Sans Serif"/>
                <a:cs typeface="Microsoft Sans Serif"/>
              </a:rPr>
              <a:t>i</a:t>
            </a:r>
            <a:r>
              <a:rPr sz="1800" spc="-5" dirty="0">
                <a:latin typeface="Microsoft Sans Serif"/>
                <a:cs typeface="Microsoft Sans Serif"/>
              </a:rPr>
              <a:t>nuzioni  o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rettifiche)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Es.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rimanenze,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tutto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quello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che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non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è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stato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consumato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per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ottenere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i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ricavi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di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esercizio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5554" y="1775713"/>
            <a:ext cx="6861809" cy="516808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621665" marR="5080" indent="-609600">
              <a:lnSpc>
                <a:spcPts val="3460"/>
              </a:lnSpc>
              <a:spcBef>
                <a:spcPts val="530"/>
              </a:spcBef>
              <a:buChar char="•"/>
              <a:tabLst>
                <a:tab pos="621665" algn="l"/>
                <a:tab pos="622300" algn="l"/>
              </a:tabLst>
            </a:pPr>
            <a:r>
              <a:rPr sz="3200" spc="-5" dirty="0" err="1">
                <a:solidFill>
                  <a:srgbClr val="092552"/>
                </a:solidFill>
                <a:latin typeface="Microsoft Sans Serif"/>
                <a:cs typeface="Microsoft Sans Serif"/>
              </a:rPr>
              <a:t>riassumendo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:</a:t>
            </a:r>
            <a:endParaRPr sz="32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82583" y="6320282"/>
            <a:ext cx="1244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7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8604" y="2907410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7" y="0"/>
                </a:lnTo>
              </a:path>
              <a:path w="1584325" h="1295400">
                <a:moveTo>
                  <a:pt x="719328" y="0"/>
                </a:moveTo>
                <a:lnTo>
                  <a:pt x="719328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8063" y="2881629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0817" y="286080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00502" y="2907410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8" y="0"/>
                </a:lnTo>
              </a:path>
              <a:path w="1584325" h="1295400">
                <a:moveTo>
                  <a:pt x="719328" y="0"/>
                </a:moveTo>
                <a:lnTo>
                  <a:pt x="719328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9863" y="2592578"/>
            <a:ext cx="3004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185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attività	passiv</a:t>
            </a:r>
            <a:r>
              <a:rPr sz="1800" dirty="0">
                <a:latin typeface="Microsoft Sans Serif"/>
                <a:cs typeface="Microsoft Sans Serif"/>
              </a:rPr>
              <a:t>ità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0470" y="2881629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2970" y="2860802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71267" y="2683002"/>
            <a:ext cx="2034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7220" algn="l"/>
              </a:tabLst>
            </a:pPr>
            <a:r>
              <a:rPr sz="1800" dirty="0">
                <a:latin typeface="Microsoft Sans Serif"/>
                <a:cs typeface="Microsoft Sans Serif"/>
              </a:rPr>
              <a:t>=	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00753" y="2926460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8" y="0"/>
                </a:lnTo>
              </a:path>
              <a:path w="1584325" h="1295400">
                <a:moveTo>
                  <a:pt x="719327" y="0"/>
                </a:moveTo>
                <a:lnTo>
                  <a:pt x="719327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01359" y="2924936"/>
            <a:ext cx="1439545" cy="1297305"/>
          </a:xfrm>
          <a:custGeom>
            <a:avLst/>
            <a:gdLst/>
            <a:ahLst/>
            <a:cxnLst/>
            <a:rect l="l" t="t" r="r" b="b"/>
            <a:pathLst>
              <a:path w="1439545" h="1297304">
                <a:moveTo>
                  <a:pt x="0" y="1524"/>
                </a:moveTo>
                <a:lnTo>
                  <a:pt x="1439417" y="0"/>
                </a:lnTo>
              </a:path>
              <a:path w="1439545" h="1297304">
                <a:moveTo>
                  <a:pt x="719327" y="1524"/>
                </a:moveTo>
                <a:lnTo>
                  <a:pt x="719327" y="1296924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90720" y="2900679"/>
            <a:ext cx="1902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2925" algn="l"/>
              </a:tabLst>
            </a:pPr>
            <a:r>
              <a:rPr sz="1800" dirty="0">
                <a:latin typeface="Microsoft Sans Serif"/>
                <a:cs typeface="Microsoft Sans Serif"/>
              </a:rPr>
              <a:t>-	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43220" y="2879852"/>
            <a:ext cx="1959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2925" algn="l"/>
              </a:tabLst>
            </a:pPr>
            <a:r>
              <a:rPr sz="1800" dirty="0">
                <a:latin typeface="Microsoft Sans Serif"/>
                <a:cs typeface="Microsoft Sans Serif"/>
              </a:rPr>
              <a:t>+	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099679" y="2924936"/>
            <a:ext cx="866140" cy="1297305"/>
          </a:xfrm>
          <a:custGeom>
            <a:avLst/>
            <a:gdLst/>
            <a:ahLst/>
            <a:cxnLst/>
            <a:rect l="l" t="t" r="r" b="b"/>
            <a:pathLst>
              <a:path w="866140" h="1297304">
                <a:moveTo>
                  <a:pt x="0" y="0"/>
                </a:moveTo>
                <a:lnTo>
                  <a:pt x="865631" y="0"/>
                </a:lnTo>
              </a:path>
              <a:path w="866140" h="1297304">
                <a:moveTo>
                  <a:pt x="432053" y="1524"/>
                </a:moveTo>
                <a:lnTo>
                  <a:pt x="432053" y="1296924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755126" y="287985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42147" y="2592578"/>
            <a:ext cx="495934" cy="587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costi</a:t>
            </a:r>
            <a:endParaRPr sz="1800">
              <a:latin typeface="Microsoft Sans Serif"/>
              <a:cs typeface="Microsoft Sans Serif"/>
            </a:endParaRPr>
          </a:p>
          <a:p>
            <a:pPr marL="6159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30496" y="2592578"/>
            <a:ext cx="2359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2925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patrimon</a:t>
            </a:r>
            <a:r>
              <a:rPr sz="1800" spc="-10" dirty="0">
                <a:latin typeface="Microsoft Sans Serif"/>
                <a:cs typeface="Microsoft Sans Serif"/>
              </a:rPr>
              <a:t>io	</a:t>
            </a:r>
            <a:r>
              <a:rPr sz="1800" spc="-5" dirty="0">
                <a:latin typeface="Microsoft Sans Serif"/>
                <a:cs typeface="Microsoft Sans Serif"/>
              </a:rPr>
              <a:t>ricavi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43497" y="2756153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99323" y="268300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3963" y="4281170"/>
            <a:ext cx="8078470" cy="17811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2300" marR="5080" indent="-610235">
              <a:lnSpc>
                <a:spcPts val="2590"/>
              </a:lnSpc>
              <a:spcBef>
                <a:spcPts val="42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regola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generale: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sezione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dare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accoglie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gli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aumenti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delle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attività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dei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costi;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diminuzione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delle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passività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patrimonio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netto;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rettifiche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ricavi</a:t>
            </a:r>
            <a:endParaRPr sz="2400" dirty="0">
              <a:latin typeface="Microsoft Sans Serif"/>
              <a:cs typeface="Microsoft Sans Serif"/>
            </a:endParaRPr>
          </a:p>
          <a:p>
            <a:pPr marL="622300" marR="205104" indent="-610235">
              <a:lnSpc>
                <a:spcPts val="2590"/>
              </a:lnSpc>
              <a:spcBef>
                <a:spcPts val="58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sezione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avere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accoglie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diminuzione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delle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attività;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gli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aumenti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delle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passività,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patrimonio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netto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dei</a:t>
            </a:r>
            <a:endParaRPr sz="2400" dirty="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83817" y="6087109"/>
            <a:ext cx="3583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ricavi;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rettifiche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dei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costi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42" y="0"/>
            <a:ext cx="85064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</a:t>
            </a:r>
            <a:r>
              <a:rPr spc="35" dirty="0"/>
              <a:t> </a:t>
            </a:r>
            <a:r>
              <a:rPr spc="-5" dirty="0"/>
              <a:t>regole</a:t>
            </a:r>
            <a:r>
              <a:rPr spc="55" dirty="0"/>
              <a:t> </a:t>
            </a:r>
            <a:r>
              <a:rPr spc="-15" dirty="0"/>
              <a:t>di</a:t>
            </a:r>
            <a:r>
              <a:rPr spc="35" dirty="0"/>
              <a:t> </a:t>
            </a:r>
            <a:r>
              <a:rPr spc="-5" dirty="0"/>
              <a:t>registrazione</a:t>
            </a:r>
            <a:r>
              <a:rPr spc="40" dirty="0"/>
              <a:t> </a:t>
            </a:r>
            <a:r>
              <a:rPr spc="-10" dirty="0"/>
              <a:t>sui</a:t>
            </a:r>
            <a:r>
              <a:rPr spc="40" dirty="0"/>
              <a:t> </a:t>
            </a:r>
            <a:r>
              <a:rPr spc="-10" dirty="0"/>
              <a:t>conti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2374" y="2179624"/>
            <a:ext cx="281305" cy="6616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i="1" dirty="0">
                <a:latin typeface="Arial"/>
                <a:cs typeface="Arial"/>
              </a:rPr>
              <a:t>rego</a:t>
            </a:r>
            <a:r>
              <a:rPr sz="1800" i="1" spc="5" dirty="0">
                <a:latin typeface="Arial"/>
                <a:cs typeface="Arial"/>
              </a:rPr>
              <a:t>l</a:t>
            </a:r>
            <a:r>
              <a:rPr sz="1800" i="1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16323" y="1949957"/>
            <a:ext cx="931544" cy="627380"/>
            <a:chOff x="4116323" y="1949957"/>
            <a:chExt cx="931544" cy="6273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5853" y="2025395"/>
              <a:ext cx="881634" cy="55168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121276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615442" y="0"/>
                  </a:moveTo>
                  <a:lnTo>
                    <a:pt x="205105" y="0"/>
                  </a:lnTo>
                  <a:lnTo>
                    <a:pt x="205105" y="406908"/>
                  </a:lnTo>
                  <a:lnTo>
                    <a:pt x="0" y="406908"/>
                  </a:lnTo>
                  <a:lnTo>
                    <a:pt x="410337" y="542543"/>
                  </a:lnTo>
                  <a:lnTo>
                    <a:pt x="820674" y="406908"/>
                  </a:lnTo>
                  <a:lnTo>
                    <a:pt x="615442" y="406908"/>
                  </a:lnTo>
                  <a:lnTo>
                    <a:pt x="615442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21276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0" y="406908"/>
                  </a:moveTo>
                  <a:lnTo>
                    <a:pt x="205105" y="406908"/>
                  </a:lnTo>
                  <a:lnTo>
                    <a:pt x="205105" y="0"/>
                  </a:lnTo>
                  <a:lnTo>
                    <a:pt x="615442" y="0"/>
                  </a:lnTo>
                  <a:lnTo>
                    <a:pt x="615442" y="406908"/>
                  </a:lnTo>
                  <a:lnTo>
                    <a:pt x="820674" y="406908"/>
                  </a:lnTo>
                  <a:lnTo>
                    <a:pt x="410337" y="542543"/>
                  </a:lnTo>
                  <a:lnTo>
                    <a:pt x="0" y="406908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038980" y="1813179"/>
            <a:ext cx="984885" cy="1290955"/>
          </a:xfrm>
          <a:prstGeom prst="rect">
            <a:avLst/>
          </a:prstGeom>
          <a:ln w="129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540" algn="ctr">
              <a:lnSpc>
                <a:spcPts val="2050"/>
              </a:lnSpc>
              <a:spcBef>
                <a:spcPts val="1310"/>
              </a:spcBef>
            </a:pPr>
            <a:r>
              <a:rPr sz="1800" spc="-5" dirty="0">
                <a:latin typeface="Microsoft Sans Serif"/>
                <a:cs typeface="Microsoft Sans Serif"/>
              </a:rPr>
              <a:t>dare</a:t>
            </a:r>
            <a:endParaRPr sz="1800">
              <a:latin typeface="Microsoft Sans Serif"/>
              <a:cs typeface="Microsoft Sans Serif"/>
            </a:endParaRPr>
          </a:p>
          <a:p>
            <a:pPr marL="1270" algn="ctr">
              <a:lnSpc>
                <a:spcPts val="2050"/>
              </a:lnSpc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00828" y="1949957"/>
            <a:ext cx="931544" cy="627380"/>
            <a:chOff x="5100828" y="1949957"/>
            <a:chExt cx="931544" cy="62738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0358" y="2025395"/>
              <a:ext cx="881634" cy="55168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105781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410337" y="0"/>
                  </a:moveTo>
                  <a:lnTo>
                    <a:pt x="0" y="135636"/>
                  </a:lnTo>
                  <a:lnTo>
                    <a:pt x="205105" y="135636"/>
                  </a:lnTo>
                  <a:lnTo>
                    <a:pt x="205105" y="542543"/>
                  </a:lnTo>
                  <a:lnTo>
                    <a:pt x="615442" y="542543"/>
                  </a:lnTo>
                  <a:lnTo>
                    <a:pt x="615442" y="135636"/>
                  </a:lnTo>
                  <a:lnTo>
                    <a:pt x="820674" y="135636"/>
                  </a:lnTo>
                  <a:lnTo>
                    <a:pt x="4103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05781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820674" y="135636"/>
                  </a:moveTo>
                  <a:lnTo>
                    <a:pt x="615442" y="135636"/>
                  </a:lnTo>
                  <a:lnTo>
                    <a:pt x="615442" y="542543"/>
                  </a:lnTo>
                  <a:lnTo>
                    <a:pt x="205105" y="542543"/>
                  </a:lnTo>
                  <a:lnTo>
                    <a:pt x="205105" y="135636"/>
                  </a:lnTo>
                  <a:lnTo>
                    <a:pt x="0" y="135636"/>
                  </a:lnTo>
                  <a:lnTo>
                    <a:pt x="410337" y="0"/>
                  </a:lnTo>
                  <a:lnTo>
                    <a:pt x="820674" y="135636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023484" y="1813179"/>
            <a:ext cx="984250" cy="1290955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050"/>
              </a:lnSpc>
              <a:spcBef>
                <a:spcPts val="131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50"/>
              </a:lnSpc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542531" y="1949957"/>
            <a:ext cx="931544" cy="627380"/>
            <a:chOff x="6542531" y="1949957"/>
            <a:chExt cx="931544" cy="62738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92061" y="2025395"/>
              <a:ext cx="881633" cy="55168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547484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615569" y="0"/>
                  </a:moveTo>
                  <a:lnTo>
                    <a:pt x="205105" y="0"/>
                  </a:lnTo>
                  <a:lnTo>
                    <a:pt x="205105" y="406908"/>
                  </a:lnTo>
                  <a:lnTo>
                    <a:pt x="0" y="406908"/>
                  </a:lnTo>
                  <a:lnTo>
                    <a:pt x="410337" y="542543"/>
                  </a:lnTo>
                  <a:lnTo>
                    <a:pt x="820674" y="406908"/>
                  </a:lnTo>
                  <a:lnTo>
                    <a:pt x="615569" y="406908"/>
                  </a:lnTo>
                  <a:lnTo>
                    <a:pt x="615569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47484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0" y="406908"/>
                  </a:moveTo>
                  <a:lnTo>
                    <a:pt x="205105" y="406908"/>
                  </a:lnTo>
                  <a:lnTo>
                    <a:pt x="205105" y="0"/>
                  </a:lnTo>
                  <a:lnTo>
                    <a:pt x="615569" y="0"/>
                  </a:lnTo>
                  <a:lnTo>
                    <a:pt x="615569" y="406908"/>
                  </a:lnTo>
                  <a:lnTo>
                    <a:pt x="820674" y="406908"/>
                  </a:lnTo>
                  <a:lnTo>
                    <a:pt x="410337" y="542543"/>
                  </a:lnTo>
                  <a:lnTo>
                    <a:pt x="0" y="406908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464427" y="1813179"/>
            <a:ext cx="984885" cy="1290955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050"/>
              </a:lnSpc>
              <a:spcBef>
                <a:spcPts val="1310"/>
              </a:spcBef>
            </a:pPr>
            <a:r>
              <a:rPr sz="1800" spc="-5" dirty="0">
                <a:latin typeface="Microsoft Sans Serif"/>
                <a:cs typeface="Microsoft Sans Serif"/>
              </a:rPr>
              <a:t>dare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50"/>
              </a:lnSpc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526273" y="1949957"/>
            <a:ext cx="931544" cy="627380"/>
            <a:chOff x="7526273" y="1949957"/>
            <a:chExt cx="931544" cy="62738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5803" y="2025395"/>
              <a:ext cx="881633" cy="55168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531226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410337" y="0"/>
                  </a:moveTo>
                  <a:lnTo>
                    <a:pt x="0" y="135636"/>
                  </a:lnTo>
                  <a:lnTo>
                    <a:pt x="205104" y="135636"/>
                  </a:lnTo>
                  <a:lnTo>
                    <a:pt x="205104" y="542543"/>
                  </a:lnTo>
                  <a:lnTo>
                    <a:pt x="615442" y="542543"/>
                  </a:lnTo>
                  <a:lnTo>
                    <a:pt x="615442" y="135636"/>
                  </a:lnTo>
                  <a:lnTo>
                    <a:pt x="820674" y="135636"/>
                  </a:lnTo>
                  <a:lnTo>
                    <a:pt x="4103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31226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820674" y="135636"/>
                  </a:moveTo>
                  <a:lnTo>
                    <a:pt x="615442" y="135636"/>
                  </a:lnTo>
                  <a:lnTo>
                    <a:pt x="615442" y="542543"/>
                  </a:lnTo>
                  <a:lnTo>
                    <a:pt x="205104" y="542543"/>
                  </a:lnTo>
                  <a:lnTo>
                    <a:pt x="205104" y="135636"/>
                  </a:lnTo>
                  <a:lnTo>
                    <a:pt x="0" y="135636"/>
                  </a:lnTo>
                  <a:lnTo>
                    <a:pt x="410337" y="0"/>
                  </a:lnTo>
                  <a:lnTo>
                    <a:pt x="820674" y="135636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448931" y="1813179"/>
            <a:ext cx="984885" cy="1290955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050"/>
              </a:lnSpc>
              <a:spcBef>
                <a:spcPts val="131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50"/>
              </a:lnSpc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527047" y="1949957"/>
            <a:ext cx="932180" cy="627380"/>
            <a:chOff x="1527047" y="1949957"/>
            <a:chExt cx="932180" cy="627380"/>
          </a:xfrm>
        </p:grpSpPr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76577" y="2025395"/>
              <a:ext cx="882396" cy="55168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532000" y="1954910"/>
              <a:ext cx="821690" cy="542925"/>
            </a:xfrm>
            <a:custGeom>
              <a:avLst/>
              <a:gdLst/>
              <a:ahLst/>
              <a:cxnLst/>
              <a:rect l="l" t="t" r="r" b="b"/>
              <a:pathLst>
                <a:path w="821689" h="542925">
                  <a:moveTo>
                    <a:pt x="410718" y="0"/>
                  </a:moveTo>
                  <a:lnTo>
                    <a:pt x="0" y="135636"/>
                  </a:lnTo>
                  <a:lnTo>
                    <a:pt x="205359" y="135636"/>
                  </a:lnTo>
                  <a:lnTo>
                    <a:pt x="205359" y="542543"/>
                  </a:lnTo>
                  <a:lnTo>
                    <a:pt x="616076" y="542543"/>
                  </a:lnTo>
                  <a:lnTo>
                    <a:pt x="616076" y="135636"/>
                  </a:lnTo>
                  <a:lnTo>
                    <a:pt x="821436" y="135636"/>
                  </a:lnTo>
                  <a:lnTo>
                    <a:pt x="410718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32000" y="1954910"/>
              <a:ext cx="821690" cy="542925"/>
            </a:xfrm>
            <a:custGeom>
              <a:avLst/>
              <a:gdLst/>
              <a:ahLst/>
              <a:cxnLst/>
              <a:rect l="l" t="t" r="r" b="b"/>
              <a:pathLst>
                <a:path w="821689" h="542925">
                  <a:moveTo>
                    <a:pt x="821436" y="135636"/>
                  </a:moveTo>
                  <a:lnTo>
                    <a:pt x="616076" y="135636"/>
                  </a:lnTo>
                  <a:lnTo>
                    <a:pt x="616076" y="542543"/>
                  </a:lnTo>
                  <a:lnTo>
                    <a:pt x="205359" y="542543"/>
                  </a:lnTo>
                  <a:lnTo>
                    <a:pt x="205359" y="135636"/>
                  </a:lnTo>
                  <a:lnTo>
                    <a:pt x="0" y="135636"/>
                  </a:lnTo>
                  <a:lnTo>
                    <a:pt x="410718" y="0"/>
                  </a:lnTo>
                  <a:lnTo>
                    <a:pt x="821436" y="135636"/>
                  </a:lnTo>
                  <a:close/>
                </a:path>
              </a:pathLst>
            </a:custGeom>
            <a:ln w="99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449705" y="1813179"/>
            <a:ext cx="984885" cy="1290955"/>
          </a:xfrm>
          <a:prstGeom prst="rect">
            <a:avLst/>
          </a:prstGeom>
          <a:ln w="129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540" algn="ctr">
              <a:lnSpc>
                <a:spcPts val="2050"/>
              </a:lnSpc>
              <a:spcBef>
                <a:spcPts val="1310"/>
              </a:spcBef>
            </a:pPr>
            <a:r>
              <a:rPr sz="1800" spc="-5" dirty="0">
                <a:latin typeface="Microsoft Sans Serif"/>
                <a:cs typeface="Microsoft Sans Serif"/>
              </a:rPr>
              <a:t>dare</a:t>
            </a:r>
            <a:endParaRPr sz="1800">
              <a:latin typeface="Microsoft Sans Serif"/>
              <a:cs typeface="Microsoft Sans Serif"/>
            </a:endParaRPr>
          </a:p>
          <a:p>
            <a:pPr marL="2540" algn="ctr">
              <a:lnSpc>
                <a:spcPts val="2050"/>
              </a:lnSpc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511551" y="1949957"/>
            <a:ext cx="931544" cy="627380"/>
            <a:chOff x="2511551" y="1949957"/>
            <a:chExt cx="931544" cy="627380"/>
          </a:xfrm>
        </p:grpSpPr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1081" y="2025395"/>
              <a:ext cx="881633" cy="55168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516504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615442" y="0"/>
                  </a:moveTo>
                  <a:lnTo>
                    <a:pt x="205105" y="0"/>
                  </a:lnTo>
                  <a:lnTo>
                    <a:pt x="205105" y="406908"/>
                  </a:lnTo>
                  <a:lnTo>
                    <a:pt x="0" y="406908"/>
                  </a:lnTo>
                  <a:lnTo>
                    <a:pt x="410337" y="542543"/>
                  </a:lnTo>
                  <a:lnTo>
                    <a:pt x="820673" y="406908"/>
                  </a:lnTo>
                  <a:lnTo>
                    <a:pt x="615442" y="406908"/>
                  </a:lnTo>
                  <a:lnTo>
                    <a:pt x="6154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16504" y="1954910"/>
              <a:ext cx="821055" cy="542925"/>
            </a:xfrm>
            <a:custGeom>
              <a:avLst/>
              <a:gdLst/>
              <a:ahLst/>
              <a:cxnLst/>
              <a:rect l="l" t="t" r="r" b="b"/>
              <a:pathLst>
                <a:path w="821054" h="542925">
                  <a:moveTo>
                    <a:pt x="0" y="406908"/>
                  </a:moveTo>
                  <a:lnTo>
                    <a:pt x="205105" y="406908"/>
                  </a:lnTo>
                  <a:lnTo>
                    <a:pt x="205105" y="0"/>
                  </a:lnTo>
                  <a:lnTo>
                    <a:pt x="615442" y="0"/>
                  </a:lnTo>
                  <a:lnTo>
                    <a:pt x="615442" y="406908"/>
                  </a:lnTo>
                  <a:lnTo>
                    <a:pt x="820673" y="406908"/>
                  </a:lnTo>
                  <a:lnTo>
                    <a:pt x="410337" y="542543"/>
                  </a:lnTo>
                  <a:lnTo>
                    <a:pt x="0" y="406908"/>
                  </a:lnTo>
                  <a:close/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434208" y="1813179"/>
            <a:ext cx="986155" cy="1290955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050"/>
              </a:lnSpc>
              <a:spcBef>
                <a:spcPts val="131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50"/>
              </a:lnSpc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45716" y="1266444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At</a:t>
            </a:r>
            <a:r>
              <a:rPr sz="1800" spc="-10" dirty="0">
                <a:latin typeface="Microsoft Sans Serif"/>
                <a:cs typeface="Microsoft Sans Serif"/>
              </a:rPr>
              <a:t>t</a:t>
            </a:r>
            <a:r>
              <a:rPr sz="1800" spc="-5" dirty="0">
                <a:latin typeface="Microsoft Sans Serif"/>
                <a:cs typeface="Microsoft Sans Serif"/>
              </a:rPr>
              <a:t>ività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36694" y="1266444"/>
            <a:ext cx="940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Passività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99173" y="1266444"/>
            <a:ext cx="143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Capitale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netto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46170" y="1291844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=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03797" y="1266444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69996" y="4188460"/>
            <a:ext cx="26555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0000FF"/>
                </a:solidFill>
                <a:latin typeface="Symbol"/>
                <a:cs typeface="Symbol"/>
              </a:rPr>
              <a:t></a:t>
            </a:r>
            <a:r>
              <a:rPr sz="2800" spc="5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FF"/>
                </a:solidFill>
                <a:latin typeface="Microsoft Sans Serif"/>
                <a:cs typeface="Microsoft Sans Serif"/>
              </a:rPr>
              <a:t>dare</a:t>
            </a:r>
            <a:r>
              <a:rPr sz="2800" spc="2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000FF"/>
                </a:solidFill>
                <a:latin typeface="Microsoft Sans Serif"/>
                <a:cs typeface="Microsoft Sans Serif"/>
              </a:rPr>
              <a:t>=</a:t>
            </a:r>
            <a:r>
              <a:rPr sz="2800" spc="1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000FF"/>
                </a:solidFill>
                <a:latin typeface="Symbol"/>
                <a:cs typeface="Symbol"/>
              </a:rPr>
              <a:t></a:t>
            </a:r>
            <a:r>
              <a:rPr sz="2800" spc="5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FF"/>
                </a:solidFill>
                <a:latin typeface="Microsoft Sans Serif"/>
                <a:cs typeface="Microsoft Sans Serif"/>
              </a:rPr>
              <a:t>avere</a:t>
            </a:r>
            <a:endParaRPr sz="2800">
              <a:latin typeface="Microsoft Sans Serif"/>
              <a:cs typeface="Microsoft Sans Serif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4512564" y="4677409"/>
            <a:ext cx="4215130" cy="1871345"/>
            <a:chOff x="4512564" y="4677409"/>
            <a:chExt cx="4215130" cy="1871345"/>
          </a:xfrm>
        </p:grpSpPr>
        <p:sp>
          <p:nvSpPr>
            <p:cNvPr id="41" name="object 41"/>
            <p:cNvSpPr/>
            <p:nvPr/>
          </p:nvSpPr>
          <p:spPr>
            <a:xfrm>
              <a:off x="4519041" y="4683886"/>
              <a:ext cx="4201795" cy="1858645"/>
            </a:xfrm>
            <a:custGeom>
              <a:avLst/>
              <a:gdLst/>
              <a:ahLst/>
              <a:cxnLst/>
              <a:rect l="l" t="t" r="r" b="b"/>
              <a:pathLst>
                <a:path w="4201795" h="1858645">
                  <a:moveTo>
                    <a:pt x="0" y="0"/>
                  </a:moveTo>
                  <a:lnTo>
                    <a:pt x="1618488" y="1020381"/>
                  </a:lnTo>
                  <a:lnTo>
                    <a:pt x="1618488" y="1618869"/>
                  </a:lnTo>
                  <a:lnTo>
                    <a:pt x="1623351" y="1667113"/>
                  </a:lnTo>
                  <a:lnTo>
                    <a:pt x="1637301" y="1712049"/>
                  </a:lnTo>
                  <a:lnTo>
                    <a:pt x="1659374" y="1752713"/>
                  </a:lnTo>
                  <a:lnTo>
                    <a:pt x="1688607" y="1788144"/>
                  </a:lnTo>
                  <a:lnTo>
                    <a:pt x="1724038" y="1817377"/>
                  </a:lnTo>
                  <a:lnTo>
                    <a:pt x="1764702" y="1839450"/>
                  </a:lnTo>
                  <a:lnTo>
                    <a:pt x="1809638" y="1853400"/>
                  </a:lnTo>
                  <a:lnTo>
                    <a:pt x="1857883" y="1858264"/>
                  </a:lnTo>
                  <a:lnTo>
                    <a:pt x="3962273" y="1858264"/>
                  </a:lnTo>
                  <a:lnTo>
                    <a:pt x="4010517" y="1853400"/>
                  </a:lnTo>
                  <a:lnTo>
                    <a:pt x="4055453" y="1839450"/>
                  </a:lnTo>
                  <a:lnTo>
                    <a:pt x="4096117" y="1817377"/>
                  </a:lnTo>
                  <a:lnTo>
                    <a:pt x="4131548" y="1788144"/>
                  </a:lnTo>
                  <a:lnTo>
                    <a:pt x="4160781" y="1752713"/>
                  </a:lnTo>
                  <a:lnTo>
                    <a:pt x="4182854" y="1712049"/>
                  </a:lnTo>
                  <a:lnTo>
                    <a:pt x="4196804" y="1667113"/>
                  </a:lnTo>
                  <a:lnTo>
                    <a:pt x="4201668" y="1618869"/>
                  </a:lnTo>
                  <a:lnTo>
                    <a:pt x="4201668" y="661288"/>
                  </a:lnTo>
                  <a:lnTo>
                    <a:pt x="1618488" y="661288"/>
                  </a:lnTo>
                  <a:lnTo>
                    <a:pt x="0" y="0"/>
                  </a:lnTo>
                  <a:close/>
                </a:path>
                <a:path w="4201795" h="1858645">
                  <a:moveTo>
                    <a:pt x="3962273" y="421894"/>
                  </a:moveTo>
                  <a:lnTo>
                    <a:pt x="1857883" y="421894"/>
                  </a:lnTo>
                  <a:lnTo>
                    <a:pt x="1809638" y="426757"/>
                  </a:lnTo>
                  <a:lnTo>
                    <a:pt x="1764702" y="440707"/>
                  </a:lnTo>
                  <a:lnTo>
                    <a:pt x="1724038" y="462780"/>
                  </a:lnTo>
                  <a:lnTo>
                    <a:pt x="1688607" y="492013"/>
                  </a:lnTo>
                  <a:lnTo>
                    <a:pt x="1659374" y="527444"/>
                  </a:lnTo>
                  <a:lnTo>
                    <a:pt x="1637301" y="568108"/>
                  </a:lnTo>
                  <a:lnTo>
                    <a:pt x="1623351" y="613044"/>
                  </a:lnTo>
                  <a:lnTo>
                    <a:pt x="1618488" y="661288"/>
                  </a:lnTo>
                  <a:lnTo>
                    <a:pt x="4201668" y="661288"/>
                  </a:lnTo>
                  <a:lnTo>
                    <a:pt x="4196804" y="613044"/>
                  </a:lnTo>
                  <a:lnTo>
                    <a:pt x="4182854" y="568108"/>
                  </a:lnTo>
                  <a:lnTo>
                    <a:pt x="4160781" y="527444"/>
                  </a:lnTo>
                  <a:lnTo>
                    <a:pt x="4131548" y="492013"/>
                  </a:lnTo>
                  <a:lnTo>
                    <a:pt x="4096117" y="462780"/>
                  </a:lnTo>
                  <a:lnTo>
                    <a:pt x="4055453" y="440707"/>
                  </a:lnTo>
                  <a:lnTo>
                    <a:pt x="4010517" y="426757"/>
                  </a:lnTo>
                  <a:lnTo>
                    <a:pt x="3962273" y="421894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19041" y="4683886"/>
              <a:ext cx="4201795" cy="1858645"/>
            </a:xfrm>
            <a:custGeom>
              <a:avLst/>
              <a:gdLst/>
              <a:ahLst/>
              <a:cxnLst/>
              <a:rect l="l" t="t" r="r" b="b"/>
              <a:pathLst>
                <a:path w="4201795" h="1858645">
                  <a:moveTo>
                    <a:pt x="1618488" y="661288"/>
                  </a:moveTo>
                  <a:lnTo>
                    <a:pt x="1623351" y="613044"/>
                  </a:lnTo>
                  <a:lnTo>
                    <a:pt x="1637301" y="568108"/>
                  </a:lnTo>
                  <a:lnTo>
                    <a:pt x="1659374" y="527444"/>
                  </a:lnTo>
                  <a:lnTo>
                    <a:pt x="1688607" y="492013"/>
                  </a:lnTo>
                  <a:lnTo>
                    <a:pt x="1724038" y="462780"/>
                  </a:lnTo>
                  <a:lnTo>
                    <a:pt x="1764702" y="440707"/>
                  </a:lnTo>
                  <a:lnTo>
                    <a:pt x="1809638" y="426757"/>
                  </a:lnTo>
                  <a:lnTo>
                    <a:pt x="1857883" y="421894"/>
                  </a:lnTo>
                  <a:lnTo>
                    <a:pt x="2049017" y="421894"/>
                  </a:lnTo>
                  <a:lnTo>
                    <a:pt x="2694813" y="421894"/>
                  </a:lnTo>
                  <a:lnTo>
                    <a:pt x="3962273" y="421894"/>
                  </a:lnTo>
                  <a:lnTo>
                    <a:pt x="4010517" y="426757"/>
                  </a:lnTo>
                  <a:lnTo>
                    <a:pt x="4055453" y="440707"/>
                  </a:lnTo>
                  <a:lnTo>
                    <a:pt x="4096117" y="462780"/>
                  </a:lnTo>
                  <a:lnTo>
                    <a:pt x="4131548" y="492013"/>
                  </a:lnTo>
                  <a:lnTo>
                    <a:pt x="4160781" y="527444"/>
                  </a:lnTo>
                  <a:lnTo>
                    <a:pt x="4182854" y="568108"/>
                  </a:lnTo>
                  <a:lnTo>
                    <a:pt x="4196804" y="613044"/>
                  </a:lnTo>
                  <a:lnTo>
                    <a:pt x="4201668" y="661288"/>
                  </a:lnTo>
                  <a:lnTo>
                    <a:pt x="4201668" y="1020381"/>
                  </a:lnTo>
                  <a:lnTo>
                    <a:pt x="4201668" y="1618869"/>
                  </a:lnTo>
                  <a:lnTo>
                    <a:pt x="4196804" y="1667113"/>
                  </a:lnTo>
                  <a:lnTo>
                    <a:pt x="4182854" y="1712049"/>
                  </a:lnTo>
                  <a:lnTo>
                    <a:pt x="4160781" y="1752713"/>
                  </a:lnTo>
                  <a:lnTo>
                    <a:pt x="4131548" y="1788144"/>
                  </a:lnTo>
                  <a:lnTo>
                    <a:pt x="4096117" y="1817377"/>
                  </a:lnTo>
                  <a:lnTo>
                    <a:pt x="4055453" y="1839450"/>
                  </a:lnTo>
                  <a:lnTo>
                    <a:pt x="4010517" y="1853400"/>
                  </a:lnTo>
                  <a:lnTo>
                    <a:pt x="3962273" y="1858264"/>
                  </a:lnTo>
                  <a:lnTo>
                    <a:pt x="2694813" y="1858264"/>
                  </a:lnTo>
                  <a:lnTo>
                    <a:pt x="2049017" y="1858264"/>
                  </a:lnTo>
                  <a:lnTo>
                    <a:pt x="1857883" y="1858264"/>
                  </a:lnTo>
                  <a:lnTo>
                    <a:pt x="1809638" y="1853400"/>
                  </a:lnTo>
                  <a:lnTo>
                    <a:pt x="1764702" y="1839450"/>
                  </a:lnTo>
                  <a:lnTo>
                    <a:pt x="1724038" y="1817377"/>
                  </a:lnTo>
                  <a:lnTo>
                    <a:pt x="1688607" y="1788144"/>
                  </a:lnTo>
                  <a:lnTo>
                    <a:pt x="1659374" y="1752713"/>
                  </a:lnTo>
                  <a:lnTo>
                    <a:pt x="1637301" y="1712049"/>
                  </a:lnTo>
                  <a:lnTo>
                    <a:pt x="1623351" y="1667113"/>
                  </a:lnTo>
                  <a:lnTo>
                    <a:pt x="1618488" y="1618869"/>
                  </a:lnTo>
                  <a:lnTo>
                    <a:pt x="1618488" y="1020381"/>
                  </a:lnTo>
                  <a:lnTo>
                    <a:pt x="0" y="0"/>
                  </a:lnTo>
                  <a:lnTo>
                    <a:pt x="1618488" y="661288"/>
                  </a:lnTo>
                  <a:close/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355588" y="5175503"/>
            <a:ext cx="2146935" cy="12877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lnSpc>
                <a:spcPts val="1939"/>
              </a:lnSpc>
              <a:spcBef>
                <a:spcPts val="345"/>
              </a:spcBef>
            </a:pPr>
            <a:r>
              <a:rPr sz="1800" spc="-5" dirty="0">
                <a:latin typeface="Microsoft Sans Serif"/>
                <a:cs typeface="Microsoft Sans Serif"/>
              </a:rPr>
              <a:t>Ogni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scrittura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in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dare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deve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essere </a:t>
            </a:r>
            <a:r>
              <a:rPr sz="1800" dirty="0">
                <a:latin typeface="Microsoft Sans Serif"/>
                <a:cs typeface="Microsoft Sans Serif"/>
              </a:rPr>
              <a:t> compensata </a:t>
            </a:r>
            <a:r>
              <a:rPr sz="1800" spc="-5" dirty="0">
                <a:latin typeface="Microsoft Sans Serif"/>
                <a:cs typeface="Microsoft Sans Serif"/>
              </a:rPr>
              <a:t>da una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scrittura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in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vare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e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vivecersa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15994" y="3571747"/>
            <a:ext cx="408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convenzione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della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registrazione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invertita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45839" y="3260216"/>
            <a:ext cx="4354830" cy="334010"/>
          </a:xfrm>
          <a:custGeom>
            <a:avLst/>
            <a:gdLst/>
            <a:ahLst/>
            <a:cxnLst/>
            <a:rect l="l" t="t" r="r" b="b"/>
            <a:pathLst>
              <a:path w="4354830" h="334010">
                <a:moveTo>
                  <a:pt x="4354830" y="0"/>
                </a:moveTo>
                <a:lnTo>
                  <a:pt x="4332096" y="58244"/>
                </a:lnTo>
                <a:lnTo>
                  <a:pt x="4269371" y="107532"/>
                </a:lnTo>
                <a:lnTo>
                  <a:pt x="4225578" y="127642"/>
                </a:lnTo>
                <a:lnTo>
                  <a:pt x="4174866" y="144102"/>
                </a:lnTo>
                <a:lnTo>
                  <a:pt x="4118262" y="156442"/>
                </a:lnTo>
                <a:lnTo>
                  <a:pt x="4056792" y="164190"/>
                </a:lnTo>
                <a:lnTo>
                  <a:pt x="3991483" y="166878"/>
                </a:lnTo>
                <a:lnTo>
                  <a:pt x="2540762" y="166878"/>
                </a:lnTo>
                <a:lnTo>
                  <a:pt x="2475452" y="169565"/>
                </a:lnTo>
                <a:lnTo>
                  <a:pt x="2413982" y="177313"/>
                </a:lnTo>
                <a:lnTo>
                  <a:pt x="2357378" y="189653"/>
                </a:lnTo>
                <a:lnTo>
                  <a:pt x="2306666" y="206113"/>
                </a:lnTo>
                <a:lnTo>
                  <a:pt x="2262873" y="226223"/>
                </a:lnTo>
                <a:lnTo>
                  <a:pt x="2227024" y="249512"/>
                </a:lnTo>
                <a:lnTo>
                  <a:pt x="2183269" y="303749"/>
                </a:lnTo>
                <a:lnTo>
                  <a:pt x="2177415" y="333756"/>
                </a:lnTo>
                <a:lnTo>
                  <a:pt x="2171560" y="303749"/>
                </a:lnTo>
                <a:lnTo>
                  <a:pt x="2127805" y="249512"/>
                </a:lnTo>
                <a:lnTo>
                  <a:pt x="2091956" y="226223"/>
                </a:lnTo>
                <a:lnTo>
                  <a:pt x="2048163" y="206113"/>
                </a:lnTo>
                <a:lnTo>
                  <a:pt x="1997451" y="189653"/>
                </a:lnTo>
                <a:lnTo>
                  <a:pt x="1940847" y="177313"/>
                </a:lnTo>
                <a:lnTo>
                  <a:pt x="1879377" y="169565"/>
                </a:lnTo>
                <a:lnTo>
                  <a:pt x="1814068" y="166878"/>
                </a:lnTo>
                <a:lnTo>
                  <a:pt x="363347" y="166878"/>
                </a:lnTo>
                <a:lnTo>
                  <a:pt x="298037" y="164190"/>
                </a:lnTo>
                <a:lnTo>
                  <a:pt x="236567" y="156442"/>
                </a:lnTo>
                <a:lnTo>
                  <a:pt x="179963" y="144102"/>
                </a:lnTo>
                <a:lnTo>
                  <a:pt x="129251" y="127642"/>
                </a:lnTo>
                <a:lnTo>
                  <a:pt x="85458" y="107532"/>
                </a:lnTo>
                <a:lnTo>
                  <a:pt x="49609" y="84243"/>
                </a:lnTo>
                <a:lnTo>
                  <a:pt x="5854" y="3000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05256"/>
            <a:ext cx="23533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Esempio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60804"/>
            <a:ext cx="7800975" cy="422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050" marR="163830" indent="-51435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25" dirty="0">
                <a:solidFill>
                  <a:srgbClr val="092552"/>
                </a:solidFill>
                <a:latin typeface="Microsoft Sans Serif"/>
                <a:cs typeface="Microsoft Sans Serif"/>
              </a:rPr>
              <a:t>L’azionista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proprietario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versa</a:t>
            </a:r>
            <a:r>
              <a:rPr sz="32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1000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euro </a:t>
            </a:r>
            <a:r>
              <a:rPr sz="3200" spc="-8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nel</a:t>
            </a:r>
            <a:r>
              <a:rPr sz="32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092552"/>
                </a:solidFill>
                <a:latin typeface="Microsoft Sans Serif"/>
                <a:cs typeface="Microsoft Sans Serif"/>
              </a:rPr>
              <a:t>conto</a:t>
            </a:r>
            <a:r>
              <a:rPr sz="32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corrente</a:t>
            </a:r>
            <a:r>
              <a:rPr sz="32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dell’azienda</a:t>
            </a:r>
            <a:endParaRPr sz="3200">
              <a:latin typeface="Microsoft Sans Serif"/>
              <a:cs typeface="Microsoft Sans Serif"/>
            </a:endParaRPr>
          </a:p>
          <a:p>
            <a:pPr marL="527050" marR="5080" indent="-51435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Ne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usa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800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per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comprare</a:t>
            </a:r>
            <a:r>
              <a:rPr sz="32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automezzo </a:t>
            </a:r>
            <a:r>
              <a:rPr sz="3200" spc="-8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pensa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usare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per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più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esercizi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 (</a:t>
            </a:r>
            <a:r>
              <a:rPr sz="3200" b="1" spc="-5" dirty="0">
                <a:solidFill>
                  <a:srgbClr val="092552"/>
                </a:solidFill>
                <a:latin typeface="Arial"/>
                <a:cs typeface="Arial"/>
              </a:rPr>
              <a:t>attività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)</a:t>
            </a:r>
            <a:endParaRPr sz="3200">
              <a:latin typeface="Microsoft Sans Serif"/>
              <a:cs typeface="Microsoft Sans Serif"/>
            </a:endParaRPr>
          </a:p>
          <a:p>
            <a:pPr marL="527050" marR="140335" indent="-51435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Sostiene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b="1" spc="-5" dirty="0">
                <a:solidFill>
                  <a:srgbClr val="092552"/>
                </a:solidFill>
                <a:latin typeface="Arial"/>
                <a:cs typeface="Arial"/>
              </a:rPr>
              <a:t>costi</a:t>
            </a:r>
            <a:r>
              <a:rPr sz="3200" b="1" spc="-20" dirty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per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50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contraendo</a:t>
            </a:r>
            <a:r>
              <a:rPr sz="32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debiti </a:t>
            </a:r>
            <a:r>
              <a:rPr sz="3200" spc="-8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verso</a:t>
            </a:r>
            <a:r>
              <a:rPr sz="32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fornitori</a:t>
            </a:r>
            <a:endParaRPr sz="3200">
              <a:latin typeface="Microsoft Sans Serif"/>
              <a:cs typeface="Microsoft Sans Serif"/>
            </a:endParaRPr>
          </a:p>
          <a:p>
            <a:pPr marL="527050" indent="-51435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Paga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debiti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verso</a:t>
            </a:r>
            <a:r>
              <a:rPr sz="32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fornitori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3" name="object 3"/>
          <p:cNvSpPr/>
          <p:nvPr/>
        </p:nvSpPr>
        <p:spPr>
          <a:xfrm>
            <a:off x="268604" y="2907410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7" y="0"/>
                </a:lnTo>
              </a:path>
              <a:path w="1584325" h="1295400">
                <a:moveTo>
                  <a:pt x="719328" y="0"/>
                </a:moveTo>
                <a:lnTo>
                  <a:pt x="719328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590" y="2592578"/>
            <a:ext cx="1245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Fondi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liquidi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0502" y="2907410"/>
            <a:ext cx="1584325" cy="1172845"/>
          </a:xfrm>
          <a:custGeom>
            <a:avLst/>
            <a:gdLst/>
            <a:ahLst/>
            <a:cxnLst/>
            <a:rect l="l" t="t" r="r" b="b"/>
            <a:pathLst>
              <a:path w="1584325" h="1172845">
                <a:moveTo>
                  <a:pt x="0" y="0"/>
                </a:moveTo>
                <a:lnTo>
                  <a:pt x="1584198" y="0"/>
                </a:lnTo>
              </a:path>
              <a:path w="1584325" h="1172845">
                <a:moveTo>
                  <a:pt x="719328" y="0"/>
                </a:moveTo>
                <a:lnTo>
                  <a:pt x="719328" y="1172718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90470" y="2592578"/>
            <a:ext cx="1689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Patrimonio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netto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7150" y="4654677"/>
            <a:ext cx="1584960" cy="1295400"/>
          </a:xfrm>
          <a:custGeom>
            <a:avLst/>
            <a:gdLst/>
            <a:ahLst/>
            <a:cxnLst/>
            <a:rect l="l" t="t" r="r" b="b"/>
            <a:pathLst>
              <a:path w="1584960" h="1295400">
                <a:moveTo>
                  <a:pt x="0" y="0"/>
                </a:moveTo>
                <a:lnTo>
                  <a:pt x="1584960" y="0"/>
                </a:lnTo>
              </a:path>
              <a:path w="1584960" h="1295400">
                <a:moveTo>
                  <a:pt x="719328" y="0"/>
                </a:moveTo>
                <a:lnTo>
                  <a:pt x="719328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7757" y="4653153"/>
            <a:ext cx="1440180" cy="1297305"/>
          </a:xfrm>
          <a:custGeom>
            <a:avLst/>
            <a:gdLst/>
            <a:ahLst/>
            <a:cxnLst/>
            <a:rect l="l" t="t" r="r" b="b"/>
            <a:pathLst>
              <a:path w="1440179" h="1297304">
                <a:moveTo>
                  <a:pt x="0" y="1524"/>
                </a:moveTo>
                <a:lnTo>
                  <a:pt x="1440180" y="0"/>
                </a:lnTo>
              </a:path>
              <a:path w="1440179" h="1297304">
                <a:moveTo>
                  <a:pt x="719328" y="1524"/>
                </a:moveTo>
                <a:lnTo>
                  <a:pt x="719328" y="1296924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79546" y="2972053"/>
            <a:ext cx="876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1000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(1)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792" y="2951479"/>
            <a:ext cx="1715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1000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(1)</a:t>
            </a:r>
            <a:r>
              <a:rPr sz="1800" spc="4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800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(2)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61178" y="4653153"/>
            <a:ext cx="1440180" cy="1297305"/>
          </a:xfrm>
          <a:custGeom>
            <a:avLst/>
            <a:gdLst/>
            <a:ahLst/>
            <a:cxnLst/>
            <a:rect l="l" t="t" r="r" b="b"/>
            <a:pathLst>
              <a:path w="1440179" h="1297304">
                <a:moveTo>
                  <a:pt x="0" y="1524"/>
                </a:moveTo>
                <a:lnTo>
                  <a:pt x="1440180" y="0"/>
                </a:lnTo>
              </a:path>
              <a:path w="1440179" h="1297304">
                <a:moveTo>
                  <a:pt x="719328" y="1524"/>
                </a:moveTo>
                <a:lnTo>
                  <a:pt x="719328" y="1296924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13816" y="4340605"/>
            <a:ext cx="1092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Automezzi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13" name="object 13"/>
          <p:cNvSpPr txBox="1"/>
          <p:nvPr/>
        </p:nvSpPr>
        <p:spPr>
          <a:xfrm>
            <a:off x="670813" y="4772405"/>
            <a:ext cx="750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800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(2)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5994" y="4107179"/>
            <a:ext cx="1423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Materie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prime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c/acquisti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90470" y="4701032"/>
            <a:ext cx="622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50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(3)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5520" y="4221836"/>
            <a:ext cx="1727200" cy="75819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800" spc="-5" dirty="0">
                <a:latin typeface="Microsoft Sans Serif"/>
                <a:cs typeface="Microsoft Sans Serif"/>
              </a:rPr>
              <a:t>Debiti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vs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fornitori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904875" algn="l"/>
              </a:tabLst>
            </a:pPr>
            <a:r>
              <a:rPr sz="2700" baseline="1543" dirty="0">
                <a:latin typeface="Microsoft Sans Serif"/>
                <a:cs typeface="Microsoft Sans Serif"/>
              </a:rPr>
              <a:t>50</a:t>
            </a:r>
            <a:r>
              <a:rPr sz="2700" spc="30" baseline="1543" dirty="0">
                <a:latin typeface="Microsoft Sans Serif"/>
                <a:cs typeface="Microsoft Sans Serif"/>
              </a:rPr>
              <a:t> </a:t>
            </a:r>
            <a:r>
              <a:rPr sz="2700" baseline="1543" dirty="0">
                <a:latin typeface="Microsoft Sans Serif"/>
                <a:cs typeface="Microsoft Sans Serif"/>
              </a:rPr>
              <a:t>(4)	</a:t>
            </a:r>
            <a:r>
              <a:rPr sz="1800" dirty="0">
                <a:latin typeface="Microsoft Sans Serif"/>
                <a:cs typeface="Microsoft Sans Serif"/>
              </a:rPr>
              <a:t>50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(3)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7816" y="3275329"/>
            <a:ext cx="622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50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(4)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18893"/>
            <a:ext cx="7701915" cy="41656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546100" marR="256540" indent="-533400">
              <a:lnSpc>
                <a:spcPts val="3030"/>
              </a:lnSpc>
              <a:spcBef>
                <a:spcPts val="475"/>
              </a:spcBef>
              <a:buChar char="•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alcune</a:t>
            </a:r>
            <a:r>
              <a:rPr sz="28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operazioni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influiscono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solo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sull’attivo </a:t>
            </a:r>
            <a:r>
              <a:rPr sz="2800" spc="-7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variandone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composizione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(es.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incasso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crediti)</a:t>
            </a:r>
            <a:endParaRPr sz="2800" dirty="0">
              <a:latin typeface="Microsoft Sans Serif"/>
              <a:cs typeface="Microsoft Sans Serif"/>
            </a:endParaRPr>
          </a:p>
          <a:p>
            <a:pPr marL="546100" marR="817244" indent="-533400">
              <a:lnSpc>
                <a:spcPts val="3020"/>
              </a:lnSpc>
              <a:spcBef>
                <a:spcPts val="665"/>
              </a:spcBef>
              <a:buChar char="•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altre,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l’attivo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passivo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(es.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pagamento </a:t>
            </a:r>
            <a:r>
              <a:rPr sz="2800" spc="-7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fornitori)</a:t>
            </a:r>
            <a:endParaRPr sz="2800" dirty="0">
              <a:latin typeface="Microsoft Sans Serif"/>
              <a:cs typeface="Microsoft Sans Serif"/>
            </a:endParaRPr>
          </a:p>
          <a:p>
            <a:pPr marL="546100" marR="5080" indent="-533400">
              <a:lnSpc>
                <a:spcPts val="3020"/>
              </a:lnSpc>
              <a:spcBef>
                <a:spcPts val="680"/>
              </a:spcBef>
              <a:buChar char="•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altre,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l’attivo,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passivo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conto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economico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(es.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vendita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a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credito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contanti;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acquisto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a </a:t>
            </a:r>
            <a:r>
              <a:rPr sz="2800" spc="-7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debito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contanti)</a:t>
            </a:r>
            <a:endParaRPr sz="2800" dirty="0">
              <a:latin typeface="Microsoft Sans Serif"/>
              <a:cs typeface="Microsoft Sans Serif"/>
            </a:endParaRPr>
          </a:p>
          <a:p>
            <a:pPr marL="546100" marR="166370" indent="-533400">
              <a:lnSpc>
                <a:spcPts val="3030"/>
              </a:lnSpc>
              <a:spcBef>
                <a:spcPts val="675"/>
              </a:spcBef>
              <a:buFont typeface="Microsoft Sans Serif"/>
              <a:buChar char="•"/>
              <a:tabLst>
                <a:tab pos="545465" algn="l"/>
                <a:tab pos="546100" algn="l"/>
              </a:tabLst>
            </a:pPr>
            <a:r>
              <a:rPr sz="2800" b="1" dirty="0">
                <a:solidFill>
                  <a:srgbClr val="092552"/>
                </a:solidFill>
                <a:latin typeface="Arial"/>
                <a:cs typeface="Arial"/>
              </a:rPr>
              <a:t>in </a:t>
            </a:r>
            <a:r>
              <a:rPr sz="2800" b="1" spc="-5" dirty="0">
                <a:solidFill>
                  <a:srgbClr val="092552"/>
                </a:solidFill>
                <a:latin typeface="Arial"/>
                <a:cs typeface="Arial"/>
              </a:rPr>
              <a:t>ogni</a:t>
            </a:r>
            <a:r>
              <a:rPr sz="2800" b="1" spc="-10" dirty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2800" b="1" spc="-5" dirty="0" err="1">
                <a:solidFill>
                  <a:srgbClr val="092552"/>
                </a:solidFill>
                <a:latin typeface="Arial"/>
                <a:cs typeface="Arial"/>
              </a:rPr>
              <a:t>caso</a:t>
            </a:r>
            <a:r>
              <a:rPr sz="2800" b="1" dirty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92552"/>
                </a:solidFill>
                <a:latin typeface="Arial"/>
                <a:cs typeface="Arial"/>
              </a:rPr>
              <a:t>il pareggio (</a:t>
            </a:r>
            <a:r>
              <a:rPr sz="2800" b="1" dirty="0" err="1" smtClean="0">
                <a:solidFill>
                  <a:srgbClr val="092552"/>
                </a:solidFill>
                <a:latin typeface="Arial"/>
                <a:cs typeface="Arial"/>
              </a:rPr>
              <a:t>l’equazione</a:t>
            </a:r>
            <a:r>
              <a:rPr sz="2800" b="1" dirty="0" smtClean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92552"/>
                </a:solidFill>
                <a:latin typeface="Arial"/>
                <a:cs typeface="Arial"/>
              </a:rPr>
              <a:t>di</a:t>
            </a:r>
            <a:r>
              <a:rPr sz="2800" b="1" dirty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2800" b="1" spc="-5" dirty="0" err="1" smtClean="0">
                <a:solidFill>
                  <a:srgbClr val="092552"/>
                </a:solidFill>
                <a:latin typeface="Arial"/>
                <a:cs typeface="Arial"/>
              </a:rPr>
              <a:t>bilancio</a:t>
            </a:r>
            <a:r>
              <a:rPr lang="it-IT" sz="2800" b="1" spc="-5" dirty="0" smtClean="0">
                <a:solidFill>
                  <a:srgbClr val="092552"/>
                </a:solidFill>
                <a:latin typeface="Arial"/>
                <a:cs typeface="Arial"/>
              </a:rPr>
              <a:t>)</a:t>
            </a:r>
            <a:r>
              <a:rPr sz="2800" b="1" dirty="0" smtClean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2800" b="1" spc="-5" dirty="0" err="1">
                <a:solidFill>
                  <a:srgbClr val="092552"/>
                </a:solidFill>
                <a:latin typeface="Arial"/>
                <a:cs typeface="Arial"/>
              </a:rPr>
              <a:t>viene</a:t>
            </a:r>
            <a:r>
              <a:rPr sz="2800" b="1" spc="-5" dirty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2800" b="1" spc="-765" dirty="0">
                <a:solidFill>
                  <a:srgbClr val="092552"/>
                </a:solidFill>
                <a:latin typeface="Arial"/>
                <a:cs typeface="Arial"/>
              </a:rPr>
              <a:t> </a:t>
            </a:r>
            <a:r>
              <a:rPr sz="2800" b="1" dirty="0" err="1" smtClean="0">
                <a:solidFill>
                  <a:srgbClr val="092552"/>
                </a:solidFill>
                <a:latin typeface="Arial"/>
                <a:cs typeface="Arial"/>
              </a:rPr>
              <a:t>rispettat</a:t>
            </a:r>
            <a:r>
              <a:rPr lang="it-IT" sz="2800" b="1" dirty="0" smtClean="0">
                <a:solidFill>
                  <a:srgbClr val="092552"/>
                </a:solidFill>
                <a:latin typeface="Arial"/>
                <a:cs typeface="Arial"/>
              </a:rPr>
              <a:t>o sempre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74218" y="1939290"/>
            <a:ext cx="8023859" cy="42322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2300" marR="5080" indent="-610235">
              <a:lnSpc>
                <a:spcPts val="2590"/>
              </a:lnSpc>
              <a:spcBef>
                <a:spcPts val="42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4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conto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è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insieme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valori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riguardanti</a:t>
            </a:r>
            <a:r>
              <a:rPr sz="2400" spc="5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dato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oggetto,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espresso</a:t>
            </a:r>
            <a:r>
              <a:rPr sz="24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dal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nome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del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conto,</a:t>
            </a:r>
            <a:r>
              <a:rPr sz="24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avente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lo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scopo </a:t>
            </a:r>
            <a:r>
              <a:rPr sz="2400" spc="-6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rilevarne</a:t>
            </a:r>
            <a:r>
              <a:rPr sz="24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grandezza</a:t>
            </a:r>
            <a:r>
              <a:rPr sz="24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(saldo)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al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termine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4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dato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periodo,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ovvero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differenza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fra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aumenti</a:t>
            </a:r>
            <a:r>
              <a:rPr sz="24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diminuzioni</a:t>
            </a:r>
            <a:endParaRPr sz="2400">
              <a:latin typeface="Microsoft Sans Serif"/>
              <a:cs typeface="Microsoft Sans Serif"/>
            </a:endParaRPr>
          </a:p>
          <a:p>
            <a:pPr marL="622300" marR="881380" indent="-610235">
              <a:lnSpc>
                <a:spcPts val="2590"/>
              </a:lnSpc>
              <a:spcBef>
                <a:spcPts val="585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nei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sistemi</a:t>
            </a:r>
            <a:r>
              <a:rPr sz="24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aziendali</a:t>
            </a:r>
            <a:r>
              <a:rPr sz="24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4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conti</a:t>
            </a:r>
            <a:r>
              <a:rPr sz="24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hanno</a:t>
            </a:r>
            <a:r>
              <a:rPr sz="24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una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codifica</a:t>
            </a:r>
            <a:r>
              <a:rPr sz="24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 </a:t>
            </a:r>
            <a:r>
              <a:rPr sz="2400" spc="-6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un’intestazione</a:t>
            </a:r>
            <a:endParaRPr sz="2400">
              <a:latin typeface="Microsoft Sans Serif"/>
              <a:cs typeface="Microsoft Sans Serif"/>
            </a:endParaRPr>
          </a:p>
          <a:p>
            <a:pPr marL="622300" marR="313690" indent="-610235">
              <a:lnSpc>
                <a:spcPts val="2590"/>
              </a:lnSpc>
              <a:spcBef>
                <a:spcPts val="580"/>
              </a:spcBef>
              <a:buChar char="•"/>
              <a:tabLst>
                <a:tab pos="622300" algn="l"/>
                <a:tab pos="622935" algn="l"/>
              </a:tabLst>
            </a:pPr>
            <a:r>
              <a:rPr sz="24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conti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vengono</a:t>
            </a:r>
            <a:r>
              <a:rPr sz="2400" spc="5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accesi</a:t>
            </a:r>
            <a:r>
              <a:rPr sz="24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(1°</a:t>
            </a:r>
            <a:r>
              <a:rPr sz="24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registrazione)</a:t>
            </a:r>
            <a:r>
              <a:rPr sz="2400" spc="5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loro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tenuta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consiste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nell’effettuazione</a:t>
            </a:r>
            <a:r>
              <a:rPr sz="24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scritture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4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modo </a:t>
            </a:r>
            <a:r>
              <a:rPr sz="2400" spc="-6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continuativo</a:t>
            </a:r>
            <a:r>
              <a:rPr sz="24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durante</a:t>
            </a:r>
            <a:r>
              <a:rPr sz="24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l’anno</a:t>
            </a:r>
            <a:endParaRPr sz="2400">
              <a:latin typeface="Microsoft Sans Serif"/>
              <a:cs typeface="Microsoft Sans Serif"/>
            </a:endParaRPr>
          </a:p>
          <a:p>
            <a:pPr marL="622300" marR="648335" indent="-610235" algn="just">
              <a:lnSpc>
                <a:spcPts val="2590"/>
              </a:lnSpc>
              <a:spcBef>
                <a:spcPts val="585"/>
              </a:spcBef>
              <a:buChar char="•"/>
              <a:tabLst>
                <a:tab pos="622935" algn="l"/>
              </a:tabLst>
            </a:pP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addebitare significa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fare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una registrazione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dare </a:t>
            </a:r>
            <a:r>
              <a:rPr sz="24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(sezione sinistra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 conto); accreditare significa </a:t>
            </a:r>
            <a:r>
              <a:rPr sz="2400" spc="-6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registrare</a:t>
            </a:r>
            <a:r>
              <a:rPr sz="24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4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avere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622300" marR="5080" indent="-610235">
              <a:lnSpc>
                <a:spcPts val="2690"/>
              </a:lnSpc>
              <a:spcBef>
                <a:spcPts val="750"/>
              </a:spcBef>
              <a:buChar char="•"/>
              <a:tabLst>
                <a:tab pos="622300" algn="l"/>
                <a:tab pos="622935" algn="l"/>
              </a:tabLst>
            </a:pPr>
            <a:r>
              <a:rPr dirty="0"/>
              <a:t>determinare</a:t>
            </a:r>
            <a:r>
              <a:rPr spc="40" dirty="0"/>
              <a:t> </a:t>
            </a:r>
            <a:r>
              <a:rPr spc="-20" dirty="0"/>
              <a:t>il</a:t>
            </a:r>
            <a:r>
              <a:rPr spc="35" dirty="0"/>
              <a:t> </a:t>
            </a:r>
            <a:r>
              <a:rPr spc="-5" dirty="0"/>
              <a:t>saldo</a:t>
            </a:r>
            <a:r>
              <a:rPr spc="35" dirty="0"/>
              <a:t> </a:t>
            </a:r>
            <a:r>
              <a:rPr dirty="0"/>
              <a:t>o</a:t>
            </a:r>
            <a:r>
              <a:rPr spc="40" dirty="0"/>
              <a:t> </a:t>
            </a:r>
            <a:r>
              <a:rPr spc="-5" dirty="0"/>
              <a:t>consistenza</a:t>
            </a:r>
            <a:r>
              <a:rPr spc="25" dirty="0"/>
              <a:t> </a:t>
            </a:r>
            <a:r>
              <a:rPr spc="-5" dirty="0"/>
              <a:t>finale </a:t>
            </a:r>
            <a:r>
              <a:rPr dirty="0"/>
              <a:t> </a:t>
            </a:r>
            <a:r>
              <a:rPr spc="-5" dirty="0"/>
              <a:t>significa</a:t>
            </a:r>
            <a:r>
              <a:rPr spc="35" dirty="0"/>
              <a:t> </a:t>
            </a:r>
            <a:r>
              <a:rPr spc="-5" dirty="0"/>
              <a:t>calcolare</a:t>
            </a:r>
            <a:r>
              <a:rPr spc="30" dirty="0"/>
              <a:t> </a:t>
            </a:r>
            <a:r>
              <a:rPr spc="-10" dirty="0"/>
              <a:t>la</a:t>
            </a:r>
            <a:r>
              <a:rPr spc="35" dirty="0"/>
              <a:t> </a:t>
            </a:r>
            <a:r>
              <a:rPr spc="-5" dirty="0"/>
              <a:t>differenza</a:t>
            </a:r>
            <a:r>
              <a:rPr spc="30" dirty="0"/>
              <a:t> </a:t>
            </a:r>
            <a:r>
              <a:rPr dirty="0"/>
              <a:t>fra</a:t>
            </a:r>
            <a:r>
              <a:rPr spc="30" dirty="0"/>
              <a:t> </a:t>
            </a:r>
            <a:r>
              <a:rPr spc="-20" dirty="0"/>
              <a:t>il</a:t>
            </a:r>
            <a:r>
              <a:rPr spc="35" dirty="0"/>
              <a:t> </a:t>
            </a:r>
            <a:r>
              <a:rPr spc="-5" dirty="0"/>
              <a:t>totale</a:t>
            </a:r>
            <a:r>
              <a:rPr spc="30" dirty="0"/>
              <a:t> </a:t>
            </a:r>
            <a:r>
              <a:rPr dirty="0"/>
              <a:t>dare </a:t>
            </a:r>
            <a:r>
              <a:rPr spc="-730" dirty="0"/>
              <a:t> </a:t>
            </a:r>
            <a:r>
              <a:rPr dirty="0"/>
              <a:t>e</a:t>
            </a:r>
            <a:r>
              <a:rPr spc="30" dirty="0"/>
              <a:t> </a:t>
            </a:r>
            <a:r>
              <a:rPr spc="-20" dirty="0"/>
              <a:t>il</a:t>
            </a:r>
            <a:r>
              <a:rPr spc="35" dirty="0"/>
              <a:t> </a:t>
            </a:r>
            <a:r>
              <a:rPr spc="-5" dirty="0"/>
              <a:t>totale</a:t>
            </a:r>
            <a:r>
              <a:rPr spc="35" dirty="0"/>
              <a:t> </a:t>
            </a:r>
            <a:r>
              <a:rPr dirty="0"/>
              <a:t>avere</a:t>
            </a:r>
          </a:p>
          <a:p>
            <a:pPr marL="622300" marR="155575" indent="-610235" algn="just">
              <a:lnSpc>
                <a:spcPct val="80000"/>
              </a:lnSpc>
              <a:spcBef>
                <a:spcPts val="690"/>
              </a:spcBef>
              <a:buChar char="•"/>
              <a:tabLst>
                <a:tab pos="622935" algn="l"/>
              </a:tabLst>
            </a:pPr>
            <a:r>
              <a:rPr spc="-5" dirty="0"/>
              <a:t>chiudere </a:t>
            </a:r>
            <a:r>
              <a:rPr dirty="0"/>
              <a:t>un conto </a:t>
            </a:r>
            <a:r>
              <a:rPr spc="-5" dirty="0"/>
              <a:t>significa calcolare </a:t>
            </a:r>
            <a:r>
              <a:rPr spc="-20" dirty="0"/>
              <a:t>il </a:t>
            </a:r>
            <a:r>
              <a:rPr spc="-5" dirty="0"/>
              <a:t>saldo </a:t>
            </a:r>
            <a:r>
              <a:rPr dirty="0"/>
              <a:t>e </a:t>
            </a:r>
            <a:r>
              <a:rPr spc="-730" dirty="0"/>
              <a:t> </a:t>
            </a:r>
            <a:r>
              <a:rPr spc="-5" dirty="0"/>
              <a:t>scriverlo </a:t>
            </a:r>
            <a:r>
              <a:rPr spc="-10" dirty="0"/>
              <a:t>nella </a:t>
            </a:r>
            <a:r>
              <a:rPr dirty="0"/>
              <a:t>sezione </a:t>
            </a:r>
            <a:r>
              <a:rPr spc="-10" dirty="0"/>
              <a:t>in </a:t>
            </a:r>
            <a:r>
              <a:rPr spc="-5" dirty="0"/>
              <a:t>cui </a:t>
            </a:r>
            <a:r>
              <a:rPr spc="-20" dirty="0"/>
              <a:t>il </a:t>
            </a:r>
            <a:r>
              <a:rPr spc="-5" dirty="0"/>
              <a:t>totale </a:t>
            </a:r>
            <a:r>
              <a:rPr dirty="0"/>
              <a:t>è </a:t>
            </a:r>
            <a:r>
              <a:rPr spc="-5" dirty="0"/>
              <a:t>minore </a:t>
            </a:r>
            <a:r>
              <a:rPr dirty="0"/>
              <a:t> </a:t>
            </a:r>
            <a:r>
              <a:rPr spc="-10" dirty="0"/>
              <a:t>in </a:t>
            </a:r>
            <a:r>
              <a:rPr dirty="0"/>
              <a:t>modo che </a:t>
            </a:r>
            <a:r>
              <a:rPr spc="-10" dirty="0"/>
              <a:t>le </a:t>
            </a:r>
            <a:r>
              <a:rPr dirty="0"/>
              <a:t>due </a:t>
            </a:r>
            <a:r>
              <a:rPr spc="-5" dirty="0"/>
              <a:t>sezioni </a:t>
            </a:r>
            <a:r>
              <a:rPr spc="-10" dirty="0"/>
              <a:t>si </a:t>
            </a:r>
            <a:r>
              <a:rPr spc="-5" dirty="0"/>
              <a:t>bilancino </a:t>
            </a:r>
            <a:r>
              <a:rPr dirty="0"/>
              <a:t>ovvero </a:t>
            </a:r>
            <a:r>
              <a:rPr spc="-730" dirty="0"/>
              <a:t> </a:t>
            </a:r>
            <a:r>
              <a:rPr spc="-5" dirty="0"/>
              <a:t>pareggino</a:t>
            </a:r>
            <a:r>
              <a:rPr spc="45" dirty="0"/>
              <a:t> </a:t>
            </a:r>
            <a:r>
              <a:rPr dirty="0"/>
              <a:t>avendo</a:t>
            </a:r>
            <a:r>
              <a:rPr spc="35" dirty="0"/>
              <a:t> </a:t>
            </a:r>
            <a:r>
              <a:rPr spc="-10" dirty="0"/>
              <a:t>lo</a:t>
            </a:r>
            <a:r>
              <a:rPr spc="35" dirty="0"/>
              <a:t> </a:t>
            </a:r>
            <a:r>
              <a:rPr dirty="0"/>
              <a:t>stesso</a:t>
            </a:r>
            <a:r>
              <a:rPr spc="10" dirty="0"/>
              <a:t> </a:t>
            </a:r>
            <a:r>
              <a:rPr spc="-5" dirty="0"/>
              <a:t>totale</a:t>
            </a:r>
          </a:p>
          <a:p>
            <a:pPr marL="622300" marR="20320" indent="-610235">
              <a:lnSpc>
                <a:spcPts val="2690"/>
              </a:lnSpc>
              <a:spcBef>
                <a:spcPts val="645"/>
              </a:spcBef>
              <a:buChar char="•"/>
              <a:tabLst>
                <a:tab pos="622300" algn="l"/>
                <a:tab pos="622935" algn="l"/>
              </a:tabLst>
            </a:pPr>
            <a:r>
              <a:rPr spc="-20" dirty="0"/>
              <a:t>il</a:t>
            </a:r>
            <a:r>
              <a:rPr spc="30" dirty="0"/>
              <a:t> </a:t>
            </a:r>
            <a:r>
              <a:rPr spc="-5" dirty="0"/>
              <a:t>piano</a:t>
            </a:r>
            <a:r>
              <a:rPr spc="35" dirty="0"/>
              <a:t> </a:t>
            </a:r>
            <a:r>
              <a:rPr spc="-5" dirty="0"/>
              <a:t>dei</a:t>
            </a:r>
            <a:r>
              <a:rPr spc="35" dirty="0"/>
              <a:t> </a:t>
            </a:r>
            <a:r>
              <a:rPr spc="-5" dirty="0"/>
              <a:t>conti</a:t>
            </a:r>
            <a:r>
              <a:rPr spc="30" dirty="0"/>
              <a:t> </a:t>
            </a:r>
            <a:r>
              <a:rPr spc="-10" dirty="0"/>
              <a:t>in</a:t>
            </a:r>
            <a:r>
              <a:rPr spc="35" dirty="0"/>
              <a:t> </a:t>
            </a:r>
            <a:r>
              <a:rPr spc="-5" dirty="0"/>
              <a:t>un’azienda</a:t>
            </a:r>
            <a:r>
              <a:rPr spc="40" dirty="0"/>
              <a:t> </a:t>
            </a:r>
            <a:r>
              <a:rPr dirty="0"/>
              <a:t>è</a:t>
            </a:r>
            <a:r>
              <a:rPr spc="35" dirty="0"/>
              <a:t> </a:t>
            </a:r>
            <a:r>
              <a:rPr spc="-5" dirty="0"/>
              <a:t>l’insieme</a:t>
            </a:r>
            <a:r>
              <a:rPr spc="35" dirty="0"/>
              <a:t> </a:t>
            </a:r>
            <a:r>
              <a:rPr spc="-5" dirty="0"/>
              <a:t>dei </a:t>
            </a:r>
            <a:r>
              <a:rPr dirty="0"/>
              <a:t> </a:t>
            </a:r>
            <a:r>
              <a:rPr spc="-5" dirty="0"/>
              <a:t>conti</a:t>
            </a:r>
            <a:r>
              <a:rPr spc="35" dirty="0"/>
              <a:t> </a:t>
            </a:r>
            <a:r>
              <a:rPr dirty="0"/>
              <a:t>che</a:t>
            </a:r>
            <a:r>
              <a:rPr spc="30" dirty="0"/>
              <a:t> </a:t>
            </a:r>
            <a:r>
              <a:rPr spc="-10" dirty="0"/>
              <a:t>si</a:t>
            </a:r>
            <a:r>
              <a:rPr spc="35" dirty="0"/>
              <a:t> </a:t>
            </a:r>
            <a:r>
              <a:rPr spc="-5" dirty="0"/>
              <a:t>utilizza</a:t>
            </a:r>
            <a:r>
              <a:rPr spc="30" dirty="0"/>
              <a:t> </a:t>
            </a:r>
            <a:r>
              <a:rPr dirty="0"/>
              <a:t>per</a:t>
            </a:r>
            <a:r>
              <a:rPr spc="35" dirty="0"/>
              <a:t> </a:t>
            </a:r>
            <a:r>
              <a:rPr spc="-10" dirty="0"/>
              <a:t>la</a:t>
            </a:r>
            <a:r>
              <a:rPr spc="30" dirty="0"/>
              <a:t> </a:t>
            </a:r>
            <a:r>
              <a:rPr spc="-5" dirty="0"/>
              <a:t>rilevazione</a:t>
            </a:r>
            <a:r>
              <a:rPr spc="35" dirty="0"/>
              <a:t> </a:t>
            </a:r>
            <a:r>
              <a:rPr spc="-5" dirty="0"/>
              <a:t>dei</a:t>
            </a:r>
            <a:r>
              <a:rPr spc="35" dirty="0"/>
              <a:t> </a:t>
            </a:r>
            <a:r>
              <a:rPr spc="-5" dirty="0"/>
              <a:t>fatti</a:t>
            </a:r>
            <a:r>
              <a:rPr spc="15" dirty="0"/>
              <a:t> </a:t>
            </a:r>
            <a:r>
              <a:rPr spc="-10" dirty="0"/>
              <a:t>di </a:t>
            </a:r>
            <a:r>
              <a:rPr spc="-725" dirty="0"/>
              <a:t> </a:t>
            </a:r>
            <a:r>
              <a:rPr spc="-5" dirty="0"/>
              <a:t>gestione</a:t>
            </a:r>
          </a:p>
          <a:p>
            <a:pPr marL="622300" indent="-610235">
              <a:lnSpc>
                <a:spcPct val="100000"/>
              </a:lnSpc>
              <a:spcBef>
                <a:spcPts val="20"/>
              </a:spcBef>
              <a:buChar char="•"/>
              <a:tabLst>
                <a:tab pos="622300" algn="l"/>
                <a:tab pos="622935" algn="l"/>
              </a:tabLst>
            </a:pPr>
            <a:r>
              <a:rPr spc="-5" dirty="0"/>
              <a:t>alcuni</a:t>
            </a:r>
            <a:r>
              <a:rPr spc="30" dirty="0"/>
              <a:t> </a:t>
            </a:r>
            <a:r>
              <a:rPr spc="-5" dirty="0"/>
              <a:t>conti</a:t>
            </a:r>
            <a:r>
              <a:rPr spc="30" dirty="0"/>
              <a:t> </a:t>
            </a:r>
            <a:r>
              <a:rPr dirty="0"/>
              <a:t>sono</a:t>
            </a:r>
            <a:r>
              <a:rPr spc="40" dirty="0"/>
              <a:t> </a:t>
            </a:r>
            <a:r>
              <a:rPr spc="-5" dirty="0"/>
              <a:t>reddituali,</a:t>
            </a:r>
            <a:r>
              <a:rPr spc="30" dirty="0"/>
              <a:t> </a:t>
            </a:r>
            <a:r>
              <a:rPr spc="-10" dirty="0"/>
              <a:t>altri</a:t>
            </a:r>
            <a:r>
              <a:rPr spc="35" dirty="0"/>
              <a:t> </a:t>
            </a:r>
            <a:r>
              <a:rPr spc="-5" dirty="0"/>
              <a:t>patrimoniali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74342"/>
            <a:ext cx="7919720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reddituali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rilevano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ricavi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 err="1">
                <a:solidFill>
                  <a:srgbClr val="092552"/>
                </a:solidFill>
                <a:latin typeface="Microsoft Sans Serif"/>
                <a:cs typeface="Microsoft Sans Serif"/>
              </a:rPr>
              <a:t>costi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lang="it-IT" sz="2800" spc="3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che si sostengono </a:t>
            </a:r>
            <a:r>
              <a:rPr sz="28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un </a:t>
            </a:r>
            <a:r>
              <a:rPr sz="2800" dirty="0" err="1" smtClean="0">
                <a:solidFill>
                  <a:srgbClr val="092552"/>
                </a:solidFill>
                <a:latin typeface="Microsoft Sans Serif"/>
                <a:cs typeface="Microsoft Sans Serif"/>
              </a:rPr>
              <a:t>certo</a:t>
            </a:r>
            <a:r>
              <a:rPr sz="2800" spc="3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periodo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tempo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a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fine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esercizio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(convenzionalmente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 err="1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31/12</a:t>
            </a:r>
            <a:r>
              <a:rPr lang="it-IT" sz="280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/n</a:t>
            </a:r>
            <a:r>
              <a:rPr sz="280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)</a:t>
            </a:r>
            <a:r>
              <a:rPr sz="2800" spc="3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loro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saldo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confluisce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nel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prospetto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conto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economico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(il </a:t>
            </a:r>
            <a:r>
              <a:rPr sz="2800" spc="-7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cui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saldo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confluisce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poi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stato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patrimoniale,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aumentando/diminuendo</a:t>
            </a:r>
            <a:r>
              <a:rPr sz="2800" spc="5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patrimonio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netto); </a:t>
            </a:r>
            <a:r>
              <a:rPr sz="2800" spc="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ad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inizio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del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nuovo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esercizio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</a:t>
            </a:r>
            <a:r>
              <a:rPr sz="28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l’1/1/</a:t>
            </a:r>
            <a:r>
              <a:rPr lang="it-IT" sz="28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n+1</a:t>
            </a:r>
            <a:r>
              <a:rPr sz="2800" spc="-5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),</a:t>
            </a:r>
            <a:r>
              <a:rPr sz="2800" spc="4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se </a:t>
            </a:r>
            <a:r>
              <a:rPr sz="2800" spc="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riaperti,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essi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non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contengono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valori,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cioè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NON </a:t>
            </a:r>
            <a:r>
              <a:rPr sz="2800" spc="-7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hanno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consistenza</a:t>
            </a:r>
            <a:r>
              <a:rPr sz="28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iniziale,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ma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registreranno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 </a:t>
            </a:r>
            <a:r>
              <a:rPr sz="2800" spc="-7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flussi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economici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del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nuovo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esercizio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83523" y="6337100"/>
            <a:ext cx="2235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spc="-5" dirty="0">
                <a:latin typeface="Microsoft Sans Serif"/>
                <a:cs typeface="Microsoft Sans Serif"/>
              </a:rPr>
              <a:t>15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431" y="1997710"/>
            <a:ext cx="7959725" cy="437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patrimoniali,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viceversa,</a:t>
            </a:r>
            <a:r>
              <a:rPr sz="28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accolgono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valori </a:t>
            </a:r>
            <a:r>
              <a:rPr sz="2800" spc="-7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rappresentano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valore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delle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risorse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dei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diritti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su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tali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risorse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dato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istante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temporale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(data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redazione</a:t>
            </a:r>
            <a:r>
              <a:rPr sz="2800" spc="5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fissata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norma </a:t>
            </a:r>
            <a:r>
              <a:rPr sz="2800" spc="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al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31/12/00),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ma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una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logica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va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oltre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 </a:t>
            </a:r>
            <a:r>
              <a:rPr sz="28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singolo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esercizio</a:t>
            </a:r>
            <a:endParaRPr sz="2800">
              <a:latin typeface="Microsoft Sans Serif"/>
              <a:cs typeface="Microsoft Sans Serif"/>
            </a:endParaRPr>
          </a:p>
          <a:p>
            <a:pPr marL="622300" marR="15875" indent="-609600">
              <a:lnSpc>
                <a:spcPct val="100000"/>
              </a:lnSpc>
              <a:spcBef>
                <a:spcPts val="675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al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31/12/00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essi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confluiscono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nel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prospetto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stato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patrimoniale,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ma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norma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l’1/1/01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vengono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riaperti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presentando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una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consistenza </a:t>
            </a:r>
            <a:r>
              <a:rPr sz="2800" spc="-7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iniziale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1246239"/>
          </a:xfrm>
          <a:prstGeom prst="rect">
            <a:avLst/>
          </a:prstGeom>
        </p:spPr>
        <p:txBody>
          <a:bodyPr vert="horz" wrap="square" lIns="0" tIns="136906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3600" b="1" dirty="0" smtClean="0">
                <a:latin typeface="Arial"/>
                <a:cs typeface="Arial"/>
              </a:rPr>
              <a:t>La </a:t>
            </a:r>
            <a:r>
              <a:rPr sz="3600" b="1" spc="-5" dirty="0" smtClean="0">
                <a:latin typeface="Arial"/>
                <a:cs typeface="Arial"/>
              </a:rPr>
              <a:t>partita </a:t>
            </a:r>
            <a:r>
              <a:rPr sz="3600" b="1" dirty="0" err="1" smtClean="0">
                <a:latin typeface="Arial"/>
                <a:cs typeface="Arial"/>
              </a:rPr>
              <a:t>doppi</a:t>
            </a:r>
            <a:r>
              <a:rPr lang="it-IT" sz="3600" b="1" dirty="0" smtClean="0">
                <a:latin typeface="Arial"/>
                <a:cs typeface="Arial"/>
              </a:rPr>
              <a:t>a: cos’è e come funziona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61566"/>
            <a:ext cx="7800975" cy="48167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408305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endParaRPr lang="it-IT" sz="2800" b="1" dirty="0" smtClean="0">
              <a:solidFill>
                <a:srgbClr val="092552"/>
              </a:solidFill>
              <a:latin typeface="Arial"/>
              <a:cs typeface="Arial"/>
            </a:endParaRPr>
          </a:p>
          <a:p>
            <a:pPr marL="622300" marR="408305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lang="it-IT" sz="2800" dirty="0" smtClean="0">
                <a:solidFill>
                  <a:srgbClr val="092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partita doppia è il metodo di tenuta delle scritture contabili</a:t>
            </a:r>
          </a:p>
          <a:p>
            <a:pPr marL="622300" marR="408305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endParaRPr lang="it-IT" sz="2800" dirty="0">
              <a:solidFill>
                <a:srgbClr val="0925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marR="408305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lang="it-IT" sz="2800" dirty="0">
                <a:solidFill>
                  <a:srgbClr val="092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800" dirty="0" smtClean="0">
                <a:solidFill>
                  <a:srgbClr val="092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dirty="0">
                <a:solidFill>
                  <a:srgbClr val="092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chiama così perché prevede che ogni operazione </a:t>
            </a:r>
            <a:r>
              <a:rPr lang="it-IT" sz="2800" dirty="0" smtClean="0">
                <a:solidFill>
                  <a:srgbClr val="092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registrata due volte</a:t>
            </a:r>
          </a:p>
          <a:p>
            <a:pPr marL="622300" marR="408305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endParaRPr lang="it-IT" sz="2800" dirty="0">
              <a:solidFill>
                <a:srgbClr val="0925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marR="408305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lang="it-IT" sz="2800" dirty="0">
                <a:solidFill>
                  <a:srgbClr val="092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bilancio di qualsiasi azienda si basa sulla partita doppia, che si rappresenta con uno schema a sezioni contrapposte, chiamate in gergo “dare” e “avere”.</a:t>
            </a:r>
            <a:endParaRPr sz="2800" dirty="0">
              <a:solidFill>
                <a:srgbClr val="0925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05256"/>
            <a:ext cx="77895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61566"/>
            <a:ext cx="7954009" cy="437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nell’esempio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abbiamo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visto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ogni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operazione </a:t>
            </a:r>
            <a:r>
              <a:rPr sz="2800" spc="-7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ha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dato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luogo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contemporaneamente</a:t>
            </a:r>
            <a:r>
              <a:rPr sz="2800" spc="5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a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due </a:t>
            </a:r>
            <a:r>
              <a:rPr sz="2800" spc="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annotazioni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due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conti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distinti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due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opposte </a:t>
            </a:r>
            <a:r>
              <a:rPr sz="2800" spc="-7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sezioni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per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importi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complessivamente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uguali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modo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totale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dei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valori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registrati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dare </a:t>
            </a:r>
            <a:r>
              <a:rPr sz="2800" spc="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risulta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uguale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al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totale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dei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valori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registrati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avere (ovvero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sommatoria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dare </a:t>
            </a:r>
            <a:r>
              <a:rPr sz="2800" spc="735" dirty="0">
                <a:solidFill>
                  <a:srgbClr val="092552"/>
                </a:solidFill>
                <a:latin typeface="Microsoft Sans Serif"/>
                <a:cs typeface="Microsoft Sans Serif"/>
              </a:rPr>
              <a:t>–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sommatoria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avere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=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zero)</a:t>
            </a:r>
            <a:endParaRPr sz="2800">
              <a:latin typeface="Microsoft Sans Serif"/>
              <a:cs typeface="Microsoft Sans Serif"/>
            </a:endParaRPr>
          </a:p>
          <a:p>
            <a:pPr marL="355600" marR="50355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queste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regole</a:t>
            </a:r>
            <a:r>
              <a:rPr sz="28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registrazione</a:t>
            </a:r>
            <a:r>
              <a:rPr sz="2800" spc="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costituiscono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92552"/>
                </a:solidFill>
                <a:latin typeface="Microsoft Sans Serif"/>
                <a:cs typeface="Microsoft Sans Serif"/>
              </a:rPr>
              <a:t>il </a:t>
            </a:r>
            <a:r>
              <a:rPr sz="2800" spc="-7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metodo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della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partita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doppia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677108"/>
          </a:xfrm>
        </p:spPr>
        <p:txBody>
          <a:bodyPr/>
          <a:lstStyle/>
          <a:p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4218" y="1926843"/>
            <a:ext cx="8032750" cy="430887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t-IT" dirty="0" smtClean="0"/>
              <a:t>Costituzione società Pizza </a:t>
            </a:r>
            <a:r>
              <a:rPr lang="it-IT" dirty="0" err="1" smtClean="0"/>
              <a:t>srl</a:t>
            </a:r>
            <a:r>
              <a:rPr lang="it-IT" dirty="0" smtClean="0"/>
              <a:t>. Capitale sociale Euro 5.000 interamente versato all’atto della sottoscrizione</a:t>
            </a:r>
          </a:p>
          <a:p>
            <a:pPr marL="514350" indent="-514350">
              <a:buAutoNum type="arabicPeriod"/>
            </a:pPr>
            <a:r>
              <a:rPr lang="it-IT" dirty="0" smtClean="0"/>
              <a:t>Il primo agosto paga anticipatamente il canone del fitto mensile</a:t>
            </a:r>
          </a:p>
          <a:p>
            <a:pPr marL="514350" indent="-514350">
              <a:buAutoNum type="arabicPeriod"/>
            </a:pPr>
            <a:r>
              <a:rPr lang="it-IT" dirty="0" smtClean="0"/>
              <a:t>1/8 Si accende un debito di 4.000 al tasso del 9% da restituire dopo due anni</a:t>
            </a:r>
          </a:p>
          <a:p>
            <a:pPr marL="514350" indent="-514350">
              <a:buFontTx/>
              <a:buAutoNum type="arabicPeriod"/>
            </a:pPr>
            <a:r>
              <a:rPr lang="it-IT" spc="-5" dirty="0"/>
              <a:t>Sono</a:t>
            </a:r>
            <a:r>
              <a:rPr lang="it-IT" spc="585" dirty="0"/>
              <a:t> </a:t>
            </a:r>
            <a:r>
              <a:rPr lang="it-IT" spc="-5" dirty="0"/>
              <a:t>acquistate,	pagandole	</a:t>
            </a:r>
            <a:r>
              <a:rPr lang="it-IT" spc="-10" dirty="0"/>
              <a:t>in	</a:t>
            </a:r>
            <a:r>
              <a:rPr lang="it-IT" spc="-5" dirty="0"/>
              <a:t>contanti,</a:t>
            </a:r>
            <a:r>
              <a:rPr lang="it-IT" spc="-35" dirty="0"/>
              <a:t> </a:t>
            </a:r>
            <a:r>
              <a:rPr lang="it-IT" spc="-5" dirty="0"/>
              <a:t>attrezzature </a:t>
            </a:r>
            <a:r>
              <a:rPr lang="it-IT" spc="-360" dirty="0"/>
              <a:t> </a:t>
            </a:r>
            <a:r>
              <a:rPr lang="it-IT" spc="-5" dirty="0"/>
              <a:t>produttive</a:t>
            </a:r>
            <a:r>
              <a:rPr lang="it-IT" spc="-10" dirty="0"/>
              <a:t> </a:t>
            </a:r>
            <a:r>
              <a:rPr lang="it-IT" spc="-5" dirty="0"/>
              <a:t>aventi</a:t>
            </a:r>
            <a:r>
              <a:rPr lang="it-IT" dirty="0"/>
              <a:t> </a:t>
            </a:r>
            <a:r>
              <a:rPr lang="it-IT" spc="-5" dirty="0"/>
              <a:t>una</a:t>
            </a:r>
            <a:r>
              <a:rPr lang="it-IT" dirty="0"/>
              <a:t> </a:t>
            </a:r>
            <a:r>
              <a:rPr lang="it-IT" spc="-5" dirty="0"/>
              <a:t>vita</a:t>
            </a:r>
            <a:r>
              <a:rPr lang="it-IT" spc="5" dirty="0"/>
              <a:t> </a:t>
            </a:r>
            <a:r>
              <a:rPr lang="it-IT" spc="-5" dirty="0"/>
              <a:t>utile</a:t>
            </a:r>
            <a:r>
              <a:rPr lang="it-IT" spc="5" dirty="0"/>
              <a:t> </a:t>
            </a:r>
            <a:r>
              <a:rPr lang="it-IT" spc="-5" dirty="0"/>
              <a:t>attesa </a:t>
            </a:r>
            <a:r>
              <a:rPr lang="it-IT" spc="-10" dirty="0"/>
              <a:t>di</a:t>
            </a:r>
            <a:r>
              <a:rPr lang="it-IT" spc="5" dirty="0"/>
              <a:t> </a:t>
            </a:r>
            <a:r>
              <a:rPr lang="it-IT" spc="-5" dirty="0"/>
              <a:t>10</a:t>
            </a:r>
            <a:r>
              <a:rPr lang="it-IT" spc="5" dirty="0"/>
              <a:t> </a:t>
            </a:r>
            <a:r>
              <a:rPr lang="it-IT" spc="-5" dirty="0" smtClean="0"/>
              <a:t>anni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86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677108"/>
          </a:xfrm>
        </p:spPr>
        <p:txBody>
          <a:bodyPr/>
          <a:lstStyle/>
          <a:p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4218" y="1926843"/>
            <a:ext cx="8032750" cy="5601533"/>
          </a:xfrm>
        </p:spPr>
        <p:txBody>
          <a:bodyPr/>
          <a:lstStyle/>
          <a:p>
            <a:r>
              <a:rPr lang="it-IT" dirty="0" smtClean="0"/>
              <a:t>5. Sono acquistati a credito ingredienti e cartoni da asporto per Euro 800,00</a:t>
            </a:r>
          </a:p>
          <a:p>
            <a:r>
              <a:rPr lang="it-IT" dirty="0" smtClean="0"/>
              <a:t>6. Si realizzano ricavi in contanti per Euro 12.000</a:t>
            </a:r>
          </a:p>
          <a:p>
            <a:r>
              <a:rPr lang="it-IT" dirty="0" smtClean="0"/>
              <a:t>7. Si pagano gli stipendi per Euro 3.000</a:t>
            </a:r>
          </a:p>
          <a:p>
            <a:r>
              <a:rPr lang="it-IT" dirty="0" smtClean="0"/>
              <a:t>8. Acquistati a credito ulteriori ingredienti e cartoni da asporto per Euro 5.750</a:t>
            </a:r>
          </a:p>
          <a:p>
            <a:r>
              <a:rPr lang="it-IT" dirty="0" smtClean="0"/>
              <a:t>9. Le vendite di agosto consumano ingredienti e cartoni da asporto per Euro 6.000</a:t>
            </a:r>
          </a:p>
          <a:p>
            <a:pPr algn="just"/>
            <a:r>
              <a:rPr lang="it-IT" dirty="0" smtClean="0"/>
              <a:t>10. Si pagano le bollette per le utenze ed altri costi mensili per Euro 450,00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65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677108"/>
          </a:xfrm>
        </p:spPr>
        <p:txBody>
          <a:bodyPr/>
          <a:lstStyle/>
          <a:p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4218" y="1926843"/>
            <a:ext cx="8032750" cy="3016210"/>
          </a:xfrm>
        </p:spPr>
        <p:txBody>
          <a:bodyPr/>
          <a:lstStyle/>
          <a:p>
            <a:r>
              <a:rPr lang="it-IT" dirty="0" smtClean="0"/>
              <a:t>11. </a:t>
            </a:r>
            <a:r>
              <a:rPr lang="it-IT" spc="-5" dirty="0"/>
              <a:t>Nel</a:t>
            </a:r>
            <a:r>
              <a:rPr lang="it-IT" spc="15" dirty="0"/>
              <a:t> </a:t>
            </a:r>
            <a:r>
              <a:rPr lang="it-IT" spc="-5" dirty="0"/>
              <a:t>corso</a:t>
            </a:r>
            <a:r>
              <a:rPr lang="it-IT" spc="-10" dirty="0"/>
              <a:t> </a:t>
            </a:r>
            <a:r>
              <a:rPr lang="it-IT" spc="-5" dirty="0"/>
              <a:t>del</a:t>
            </a:r>
            <a:r>
              <a:rPr lang="it-IT" spc="5" dirty="0"/>
              <a:t> </a:t>
            </a:r>
            <a:r>
              <a:rPr lang="it-IT" spc="-5" dirty="0"/>
              <a:t>mese sono</a:t>
            </a:r>
            <a:r>
              <a:rPr lang="it-IT" dirty="0"/>
              <a:t> </a:t>
            </a:r>
            <a:r>
              <a:rPr lang="it-IT" spc="-5" dirty="0"/>
              <a:t>pagati </a:t>
            </a:r>
            <a:r>
              <a:rPr lang="it-IT" spc="-5" dirty="0" smtClean="0"/>
              <a:t>fornitori</a:t>
            </a:r>
            <a:r>
              <a:rPr lang="it-IT" dirty="0" smtClean="0"/>
              <a:t> per Euro 4800,00</a:t>
            </a:r>
          </a:p>
          <a:p>
            <a:r>
              <a:rPr lang="it-IT" dirty="0" smtClean="0"/>
              <a:t>12. </a:t>
            </a:r>
            <a:r>
              <a:rPr lang="it-IT" spc="-5" dirty="0"/>
              <a:t>Il</a:t>
            </a:r>
            <a:r>
              <a:rPr lang="it-IT" spc="229" dirty="0"/>
              <a:t> </a:t>
            </a:r>
            <a:r>
              <a:rPr lang="it-IT" spc="-5" dirty="0" smtClean="0"/>
              <a:t>13</a:t>
            </a:r>
            <a:r>
              <a:rPr lang="it-IT" spc="270" dirty="0" smtClean="0"/>
              <a:t> </a:t>
            </a:r>
            <a:r>
              <a:rPr lang="it-IT" spc="-5" dirty="0"/>
              <a:t>agosto</a:t>
            </a:r>
            <a:r>
              <a:rPr lang="it-IT" spc="325" dirty="0"/>
              <a:t> </a:t>
            </a:r>
            <a:r>
              <a:rPr lang="it-IT" spc="-5" dirty="0"/>
              <a:t>l'azienda</a:t>
            </a:r>
            <a:r>
              <a:rPr lang="it-IT" spc="455" dirty="0"/>
              <a:t> </a:t>
            </a:r>
            <a:r>
              <a:rPr lang="it-IT" spc="-5" dirty="0"/>
              <a:t>fornisce</a:t>
            </a:r>
            <a:r>
              <a:rPr lang="it-IT" spc="330" dirty="0"/>
              <a:t> </a:t>
            </a:r>
            <a:r>
              <a:rPr lang="it-IT" spc="-5" dirty="0"/>
              <a:t>a</a:t>
            </a:r>
            <a:r>
              <a:rPr lang="it-IT" spc="350" dirty="0"/>
              <a:t> </a:t>
            </a:r>
            <a:r>
              <a:rPr lang="it-IT" spc="-5" dirty="0"/>
              <a:t>credito</a:t>
            </a:r>
            <a:r>
              <a:rPr lang="it-IT" spc="325" dirty="0"/>
              <a:t> </a:t>
            </a:r>
            <a:r>
              <a:rPr lang="it-IT" spc="-5" dirty="0"/>
              <a:t>merce</a:t>
            </a:r>
            <a:r>
              <a:rPr lang="it-IT" spc="445" dirty="0"/>
              <a:t> </a:t>
            </a:r>
            <a:r>
              <a:rPr lang="it-IT" spc="-5" dirty="0"/>
              <a:t>per</a:t>
            </a:r>
            <a:r>
              <a:rPr lang="it-IT" spc="305" dirty="0"/>
              <a:t> </a:t>
            </a:r>
            <a:r>
              <a:rPr lang="it-IT" spc="-5" dirty="0" smtClean="0"/>
              <a:t>un party del valore di Euro 200,00</a:t>
            </a:r>
          </a:p>
          <a:p>
            <a:r>
              <a:rPr lang="it-IT" dirty="0" smtClean="0"/>
              <a:t>13. Il 29 agosto riceve un assegno in pagamento del credito per il party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38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38"/>
            <a:ext cx="8785225" cy="13601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5230"/>
              </a:lnSpc>
              <a:spcBef>
                <a:spcPts val="250"/>
              </a:spcBef>
            </a:pPr>
            <a:r>
              <a:rPr spc="-10" dirty="0"/>
              <a:t>L</a:t>
            </a:r>
            <a:r>
              <a:rPr spc="-10" dirty="0">
                <a:latin typeface="MS PGothic"/>
                <a:cs typeface="MS PGothic"/>
              </a:rPr>
              <a:t>’</a:t>
            </a:r>
            <a:r>
              <a:rPr spc="-10" dirty="0"/>
              <a:t>analisi</a:t>
            </a:r>
            <a:r>
              <a:rPr spc="30" dirty="0"/>
              <a:t> </a:t>
            </a:r>
            <a:r>
              <a:rPr spc="-15" dirty="0"/>
              <a:t>delle</a:t>
            </a:r>
            <a:r>
              <a:rPr spc="45" dirty="0"/>
              <a:t> </a:t>
            </a:r>
            <a:r>
              <a:rPr spc="-5" dirty="0"/>
              <a:t>transazioni:</a:t>
            </a:r>
            <a:r>
              <a:rPr spc="35" dirty="0"/>
              <a:t> </a:t>
            </a:r>
            <a:r>
              <a:rPr spc="-10" dirty="0" smtClean="0"/>
              <a:t>Pizza</a:t>
            </a:r>
            <a:r>
              <a:rPr spc="45" dirty="0" smtClean="0"/>
              <a:t> </a:t>
            </a:r>
            <a:r>
              <a:rPr spc="-10" dirty="0"/>
              <a:t>srl</a:t>
            </a:r>
            <a:r>
              <a:rPr spc="50" dirty="0"/>
              <a:t> </a:t>
            </a:r>
            <a:r>
              <a:rPr spc="-5"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0766" y="3458717"/>
            <a:ext cx="4648200" cy="13906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 Questa transazione accresce </a:t>
            </a:r>
            <a:r>
              <a:rPr sz="1400" spc="-10" dirty="0">
                <a:latin typeface="Microsoft Sans Serif"/>
                <a:cs typeface="Microsoft Sans Serif"/>
              </a:rPr>
              <a:t>il </a:t>
            </a:r>
            <a:r>
              <a:rPr sz="1400" spc="-5" dirty="0">
                <a:latin typeface="Microsoft Sans Serif"/>
                <a:cs typeface="Microsoft Sans Serif"/>
              </a:rPr>
              <a:t>valore della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 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(avere). Le passività non sono interessate perché </a:t>
            </a:r>
            <a:r>
              <a:rPr sz="1400" spc="-10" dirty="0">
                <a:latin typeface="Microsoft Sans Serif"/>
                <a:cs typeface="Microsoft Sans Serif"/>
              </a:rPr>
              <a:t>i 5.000 </a:t>
            </a:r>
            <a:r>
              <a:rPr sz="1400" spc="-5" dirty="0">
                <a:latin typeface="Microsoft Sans Serif"/>
                <a:cs typeface="Microsoft Sans Serif"/>
              </a:rPr>
              <a:t> non sono acquisiti dall’azienda attraverso </a:t>
            </a:r>
            <a:r>
              <a:rPr sz="1400" spc="-10" dirty="0">
                <a:latin typeface="Microsoft Sans Serif"/>
                <a:cs typeface="Microsoft Sans Serif"/>
              </a:rPr>
              <a:t>l’accensione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un debito. E’ invece accresciuto </a:t>
            </a:r>
            <a:r>
              <a:rPr sz="1400" spc="-10" dirty="0">
                <a:latin typeface="Microsoft Sans Serif"/>
                <a:cs typeface="Microsoft Sans Serif"/>
              </a:rPr>
              <a:t>il </a:t>
            </a:r>
            <a:r>
              <a:rPr sz="1400" spc="-5" dirty="0">
                <a:latin typeface="Microsoft Sans Serif"/>
                <a:cs typeface="Microsoft Sans Serif"/>
              </a:rPr>
              <a:t>valore </a:t>
            </a:r>
            <a:r>
              <a:rPr sz="1400" spc="-10" dirty="0">
                <a:latin typeface="Microsoft Sans Serif"/>
                <a:cs typeface="Microsoft Sans Serif"/>
              </a:rPr>
              <a:t>della </a:t>
            </a:r>
            <a:r>
              <a:rPr sz="1400" spc="-5" dirty="0">
                <a:latin typeface="Microsoft Sans Serif"/>
                <a:cs typeface="Microsoft Sans Serif"/>
              </a:rPr>
              <a:t>voce del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capitale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netto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00FF"/>
                </a:solidFill>
                <a:latin typeface="MS PGothic"/>
                <a:cs typeface="MS PGothic"/>
              </a:rPr>
              <a:t>“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Capitale</a:t>
            </a:r>
            <a:r>
              <a:rPr sz="1400" spc="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versato</a:t>
            </a:r>
            <a:r>
              <a:rPr sz="1400" dirty="0">
                <a:latin typeface="MS PGothic"/>
                <a:cs typeface="MS PGothic"/>
              </a:rPr>
              <a:t>” </a:t>
            </a:r>
            <a:r>
              <a:rPr sz="1400" spc="-5" dirty="0">
                <a:latin typeface="Microsoft Sans Serif"/>
                <a:cs typeface="Microsoft Sans Serif"/>
              </a:rPr>
              <a:t>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“</a:t>
            </a:r>
            <a:r>
              <a:rPr sz="1400" spc="-5" dirty="0">
                <a:solidFill>
                  <a:srgbClr val="C0504D"/>
                </a:solidFill>
                <a:latin typeface="Microsoft Sans Serif"/>
                <a:cs typeface="Microsoft Sans Serif"/>
              </a:rPr>
              <a:t>Capitale</a:t>
            </a:r>
            <a:r>
              <a:rPr sz="1400" spc="360" dirty="0">
                <a:solidFill>
                  <a:srgbClr val="C05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Microsoft Sans Serif"/>
                <a:cs typeface="Microsoft Sans Serif"/>
              </a:rPr>
              <a:t>apportato</a:t>
            </a:r>
            <a:r>
              <a:rPr sz="1400" spc="-5" dirty="0">
                <a:latin typeface="Microsoft Sans Serif"/>
                <a:cs typeface="Microsoft Sans Serif"/>
              </a:rPr>
              <a:t>”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rilevazione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in</a:t>
            </a:r>
            <a:r>
              <a:rPr sz="1400" spc="-5" dirty="0">
                <a:latin typeface="Microsoft Sans Serif"/>
                <a:cs typeface="Microsoft Sans Serif"/>
              </a:rPr>
              <a:t> avere.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E’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transazione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finanziamento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attraverso capitale</a:t>
            </a:r>
            <a:r>
              <a:rPr sz="1400" dirty="0">
                <a:latin typeface="Microsoft Sans Serif"/>
                <a:cs typeface="Microsoft Sans Serif"/>
              </a:rPr>
              <a:t> netto.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923" y="2183129"/>
            <a:ext cx="45396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(1)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Il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1</a:t>
            </a:r>
            <a:r>
              <a:rPr sz="1500" spc="-5" dirty="0">
                <a:latin typeface="MS PGothic"/>
                <a:cs typeface="MS PGothic"/>
              </a:rPr>
              <a:t>°</a:t>
            </a:r>
            <a:r>
              <a:rPr sz="1500" spc="-40" dirty="0">
                <a:latin typeface="MS PGothic"/>
                <a:cs typeface="MS PGothic"/>
              </a:rPr>
              <a:t> </a:t>
            </a:r>
            <a:r>
              <a:rPr sz="1500" spc="-5" dirty="0" err="1">
                <a:latin typeface="Microsoft Sans Serif"/>
                <a:cs typeface="Microsoft Sans Serif"/>
              </a:rPr>
              <a:t>agosto</a:t>
            </a:r>
            <a:r>
              <a:rPr sz="1500" spc="30" dirty="0">
                <a:latin typeface="Microsoft Sans Serif"/>
                <a:cs typeface="Microsoft Sans Serif"/>
              </a:rPr>
              <a:t> </a:t>
            </a:r>
            <a:r>
              <a:rPr lang="it-IT" sz="1500" spc="-5" dirty="0" smtClean="0">
                <a:latin typeface="Microsoft Sans Serif"/>
                <a:cs typeface="Microsoft Sans Serif"/>
              </a:rPr>
              <a:t>Tizio e Caio </a:t>
            </a:r>
            <a:r>
              <a:rPr sz="1500" spc="-5" dirty="0" err="1" smtClean="0">
                <a:latin typeface="Microsoft Sans Serif"/>
                <a:cs typeface="Microsoft Sans Serif"/>
              </a:rPr>
              <a:t>investe</a:t>
            </a:r>
            <a:r>
              <a:rPr sz="1500" spc="25" dirty="0" smtClean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nel</a:t>
            </a:r>
            <a:r>
              <a:rPr sz="1500" spc="3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business:</a:t>
            </a:r>
            <a:endParaRPr sz="15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2061" y="2180844"/>
            <a:ext cx="71437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5.000</a:t>
            </a:r>
            <a:r>
              <a:rPr sz="1500" spc="36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€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3908" y="2876550"/>
            <a:ext cx="258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(1)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12381" y="2876550"/>
            <a:ext cx="50228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5.000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74483" y="4040632"/>
            <a:ext cx="50228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5.000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20861" y="4040632"/>
            <a:ext cx="258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(1)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72731" y="2644647"/>
            <a:ext cx="565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Cassa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4582" y="3808729"/>
            <a:ext cx="14039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Microsoft Sans Serif"/>
                <a:cs typeface="Microsoft Sans Serif"/>
              </a:rPr>
              <a:t>Capitale</a:t>
            </a:r>
            <a:r>
              <a:rPr sz="1500" spc="-1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versato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99784" y="2905125"/>
            <a:ext cx="2493010" cy="696595"/>
          </a:xfrm>
          <a:custGeom>
            <a:avLst/>
            <a:gdLst/>
            <a:ahLst/>
            <a:cxnLst/>
            <a:rect l="l" t="t" r="r" b="b"/>
            <a:pathLst>
              <a:path w="2493009" h="696595">
                <a:moveTo>
                  <a:pt x="1245869" y="12191"/>
                </a:moveTo>
                <a:lnTo>
                  <a:pt x="1247393" y="696467"/>
                </a:lnTo>
              </a:path>
              <a:path w="2493009" h="696595">
                <a:moveTo>
                  <a:pt x="0" y="0"/>
                </a:moveTo>
                <a:lnTo>
                  <a:pt x="2492501" y="15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99784" y="4070222"/>
            <a:ext cx="2493010" cy="695960"/>
          </a:xfrm>
          <a:custGeom>
            <a:avLst/>
            <a:gdLst/>
            <a:ahLst/>
            <a:cxnLst/>
            <a:rect l="l" t="t" r="r" b="b"/>
            <a:pathLst>
              <a:path w="2493009" h="695960">
                <a:moveTo>
                  <a:pt x="1245869" y="11429"/>
                </a:moveTo>
                <a:lnTo>
                  <a:pt x="1247393" y="695706"/>
                </a:lnTo>
              </a:path>
              <a:path w="2493009" h="695960">
                <a:moveTo>
                  <a:pt x="0" y="0"/>
                </a:moveTo>
                <a:lnTo>
                  <a:pt x="2492501" y="15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 smtClean="0"/>
              <a:t>Pizza</a:t>
            </a:r>
            <a:r>
              <a:rPr spc="40" dirty="0" smtClean="0"/>
              <a:t> </a:t>
            </a:r>
            <a:r>
              <a:rPr spc="-10" dirty="0"/>
              <a:t>srl:</a:t>
            </a:r>
            <a:r>
              <a:rPr spc="40" dirty="0"/>
              <a:t> </a:t>
            </a:r>
            <a:r>
              <a:rPr spc="-5" dirty="0"/>
              <a:t>scritture </a:t>
            </a:r>
            <a:r>
              <a:rPr spc="-1155" dirty="0"/>
              <a:t> </a:t>
            </a:r>
            <a:r>
              <a:rPr spc="-10" dirty="0"/>
              <a:t>contabili</a:t>
            </a:r>
            <a:r>
              <a:rPr spc="45" dirty="0"/>
              <a:t> </a:t>
            </a:r>
            <a:r>
              <a:rPr spc="-5" dirty="0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2666" y="3888485"/>
            <a:ext cx="4648835" cy="139001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just">
              <a:lnSpc>
                <a:spcPct val="89900"/>
              </a:lnSpc>
              <a:spcBef>
                <a:spcPts val="270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 La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 </a:t>
            </a:r>
            <a:r>
              <a:rPr sz="1400" spc="-10" dirty="0">
                <a:latin typeface="Microsoft Sans Serif"/>
                <a:cs typeface="Microsoft Sans Serif"/>
              </a:rPr>
              <a:t>si </a:t>
            </a:r>
            <a:r>
              <a:rPr sz="1400" spc="-5" dirty="0">
                <a:latin typeface="Microsoft Sans Serif"/>
                <a:cs typeface="Microsoft Sans Serif"/>
              </a:rPr>
              <a:t>riduce (avere). </a:t>
            </a:r>
            <a:r>
              <a:rPr sz="1400" spc="-10" dirty="0">
                <a:latin typeface="Microsoft Sans Serif"/>
                <a:cs typeface="Microsoft Sans Serif"/>
              </a:rPr>
              <a:t>L</a:t>
            </a:r>
            <a:r>
              <a:rPr sz="1400" spc="-10" dirty="0">
                <a:latin typeface="MS PGothic"/>
                <a:cs typeface="MS PGothic"/>
              </a:rPr>
              <a:t>’</a:t>
            </a:r>
            <a:r>
              <a:rPr sz="1400" spc="-10" dirty="0">
                <a:latin typeface="Microsoft Sans Serif"/>
                <a:cs typeface="Microsoft Sans Serif"/>
              </a:rPr>
              <a:t>affitto </a:t>
            </a:r>
            <a:r>
              <a:rPr sz="1400" spc="-5" dirty="0">
                <a:latin typeface="Microsoft Sans Serif"/>
                <a:cs typeface="Microsoft Sans Serif"/>
              </a:rPr>
              <a:t>è stato pagato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anticipatamente; esso è pertanto un</a:t>
            </a:r>
            <a:r>
              <a:rPr sz="1400" spc="-5" dirty="0">
                <a:latin typeface="MS PGothic"/>
                <a:cs typeface="MS PGothic"/>
              </a:rPr>
              <a:t>’</a:t>
            </a:r>
            <a:r>
              <a:rPr sz="1400" spc="-5" dirty="0">
                <a:latin typeface="Microsoft Sans Serif"/>
                <a:cs typeface="Microsoft Sans Serif"/>
              </a:rPr>
              <a:t>attività (un credito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servizio)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perché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beneficio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derivante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dal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pagamento</a:t>
            </a:r>
            <a:r>
              <a:rPr sz="1400" spc="17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non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ancora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stato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ricevuto.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-5" dirty="0">
                <a:latin typeface="Microsoft Sans Serif"/>
                <a:cs typeface="Microsoft Sans Serif"/>
              </a:rPr>
              <a:t> conto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“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costi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anticipati </a:t>
            </a:r>
            <a:r>
              <a:rPr sz="1400" spc="-5" dirty="0">
                <a:latin typeface="MS PGothic"/>
                <a:cs typeface="MS PGothic"/>
              </a:rPr>
              <a:t>”</a:t>
            </a:r>
            <a:r>
              <a:rPr sz="1400" dirty="0">
                <a:latin typeface="MS PGothic"/>
                <a:cs typeface="MS PGothic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pertanto accresciuto (dare). E</a:t>
            </a:r>
            <a:r>
              <a:rPr sz="1400" spc="-5" dirty="0">
                <a:latin typeface="MS PGothic"/>
                <a:cs typeface="MS PGothic"/>
              </a:rPr>
              <a:t>’ </a:t>
            </a:r>
            <a:r>
              <a:rPr sz="1400" spc="-5" dirty="0">
                <a:latin typeface="Microsoft Sans Serif"/>
                <a:cs typeface="Microsoft Sans Serif"/>
              </a:rPr>
              <a:t>una transazione </a:t>
            </a:r>
            <a:r>
              <a:rPr sz="1400" spc="-10" dirty="0">
                <a:latin typeface="Microsoft Sans Serif"/>
                <a:cs typeface="Microsoft Sans Serif"/>
              </a:rPr>
              <a:t>d’acquisto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un’attività: </a:t>
            </a:r>
            <a:r>
              <a:rPr sz="1400" spc="-5" dirty="0">
                <a:latin typeface="Microsoft Sans Serif"/>
                <a:cs typeface="Microsoft Sans Serif"/>
              </a:rPr>
              <a:t>un </a:t>
            </a:r>
            <a:r>
              <a:rPr sz="1400" spc="-10" dirty="0">
                <a:latin typeface="Microsoft Sans Serif"/>
                <a:cs typeface="Microsoft Sans Serif"/>
              </a:rPr>
              <a:t>affitto </a:t>
            </a:r>
            <a:r>
              <a:rPr sz="1400" spc="-5" dirty="0">
                <a:latin typeface="Microsoft Sans Serif"/>
                <a:cs typeface="Microsoft Sans Serif"/>
              </a:rPr>
              <a:t>pagato anticipatamente è acquistato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in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cambio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cassa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3822" y="2020900"/>
            <a:ext cx="7721989" cy="1874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 smtClean="0"/>
              <a:t>Pizza</a:t>
            </a:r>
            <a:r>
              <a:rPr spc="40" dirty="0" smtClean="0"/>
              <a:t> </a:t>
            </a:r>
            <a:r>
              <a:rPr spc="-10" dirty="0"/>
              <a:t>srl:</a:t>
            </a:r>
            <a:r>
              <a:rPr spc="40" dirty="0"/>
              <a:t> </a:t>
            </a:r>
            <a:r>
              <a:rPr spc="-5" dirty="0"/>
              <a:t>scritture </a:t>
            </a:r>
            <a:r>
              <a:rPr spc="-1155" dirty="0"/>
              <a:t> </a:t>
            </a:r>
            <a:r>
              <a:rPr spc="-10" dirty="0"/>
              <a:t>contabili</a:t>
            </a:r>
            <a:r>
              <a:rPr spc="45" dirty="0"/>
              <a:t> </a:t>
            </a:r>
            <a:r>
              <a:rPr spc="-5" dirty="0"/>
              <a:t>(3)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826" y="4940517"/>
            <a:ext cx="4648200" cy="81343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just">
              <a:lnSpc>
                <a:spcPct val="89800"/>
              </a:lnSpc>
              <a:spcBef>
                <a:spcPts val="270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E</a:t>
            </a:r>
            <a:r>
              <a:rPr sz="1400" spc="25" dirty="0">
                <a:latin typeface="MS PGothic"/>
                <a:cs typeface="MS PGothic"/>
              </a:rPr>
              <a:t>’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transazione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finanziamento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attraverso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debito.</a:t>
            </a:r>
            <a:r>
              <a:rPr sz="1400" spc="3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La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</a:t>
            </a:r>
            <a:r>
              <a:rPr sz="1400" spc="3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accresciuta</a:t>
            </a:r>
            <a:r>
              <a:rPr sz="1400" spc="34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(dare)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3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4.000€.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Nasce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conseguentemente una passività “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debito verso banche</a:t>
            </a:r>
            <a:r>
              <a:rPr sz="1400" spc="-5" dirty="0">
                <a:latin typeface="MS PGothic"/>
                <a:cs typeface="MS PGothic"/>
              </a:rPr>
              <a:t>”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pari importo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940" y="2133600"/>
            <a:ext cx="7865329" cy="2617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 smtClean="0"/>
              <a:t>Pizza</a:t>
            </a:r>
            <a:r>
              <a:rPr spc="40" dirty="0" smtClean="0"/>
              <a:t> </a:t>
            </a:r>
            <a:r>
              <a:rPr spc="-10" dirty="0"/>
              <a:t>srl:</a:t>
            </a:r>
            <a:r>
              <a:rPr spc="40" dirty="0"/>
              <a:t> </a:t>
            </a:r>
            <a:r>
              <a:rPr spc="-5" dirty="0"/>
              <a:t>scritture </a:t>
            </a:r>
            <a:r>
              <a:rPr spc="-1155" dirty="0"/>
              <a:t> </a:t>
            </a:r>
            <a:r>
              <a:rPr spc="-10" dirty="0"/>
              <a:t>contabili</a:t>
            </a:r>
            <a:r>
              <a:rPr spc="45" dirty="0"/>
              <a:t> </a:t>
            </a:r>
            <a:r>
              <a:rPr spc="-5" dirty="0"/>
              <a:t>(4)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466" y="3050539"/>
            <a:ext cx="4648200" cy="13912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ridotta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3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€7.200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(avere).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</a:t>
            </a:r>
            <a:r>
              <a:rPr sz="1400" spc="-5" dirty="0">
                <a:latin typeface="MS PGothic"/>
                <a:cs typeface="MS PGothic"/>
              </a:rPr>
              <a:t>’</a:t>
            </a:r>
            <a:r>
              <a:rPr sz="1400" spc="-5" dirty="0">
                <a:latin typeface="Microsoft Sans Serif"/>
                <a:cs typeface="Microsoft Sans Serif"/>
              </a:rPr>
              <a:t>attrezzatura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produrrà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-5" dirty="0">
                <a:latin typeface="Microsoft Sans Serif"/>
                <a:cs typeface="Microsoft Sans Serif"/>
              </a:rPr>
              <a:t> propria utilità su di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 ampio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orizzonte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temporale,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ed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pertanto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un’attività </a:t>
            </a:r>
            <a:r>
              <a:rPr sz="1400" spc="-5" dirty="0">
                <a:latin typeface="Microsoft Sans Serif"/>
                <a:cs typeface="Microsoft Sans Serif"/>
              </a:rPr>
              <a:t> immobilizzata.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Il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“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Immobilizzazioni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tecniche</a:t>
            </a:r>
            <a:r>
              <a:rPr sz="1400" spc="3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(al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costo </a:t>
            </a:r>
            <a:r>
              <a:rPr sz="1400" spc="-5" dirty="0">
                <a:latin typeface="MS PGothic"/>
                <a:cs typeface="MS PGothic"/>
              </a:rPr>
              <a:t>”</a:t>
            </a:r>
            <a:r>
              <a:rPr sz="1400" dirty="0">
                <a:latin typeface="MS PGothic"/>
                <a:cs typeface="MS PGothic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accresciuto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(dare).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 </a:t>
            </a:r>
            <a:r>
              <a:rPr sz="1400" spc="-5" dirty="0">
                <a:latin typeface="MS PGothic"/>
                <a:cs typeface="MS PGothic"/>
              </a:rPr>
              <a:t>’</a:t>
            </a:r>
            <a:r>
              <a:rPr sz="1400" dirty="0">
                <a:latin typeface="MS PGothic"/>
                <a:cs typeface="MS PGothic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transazione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acquisto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un</a:t>
            </a:r>
            <a:r>
              <a:rPr sz="1400" spc="-5" dirty="0">
                <a:latin typeface="MS PGothic"/>
                <a:cs typeface="MS PGothic"/>
              </a:rPr>
              <a:t>’</a:t>
            </a:r>
            <a:r>
              <a:rPr sz="1400" spc="-5" dirty="0">
                <a:latin typeface="Microsoft Sans Serif"/>
                <a:cs typeface="Microsoft Sans Serif"/>
              </a:rPr>
              <a:t>immobilizzazione: attrezzatura è acquistata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in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cambio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cassa.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651" y="2096769"/>
            <a:ext cx="4806315" cy="44195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55600">
              <a:lnSpc>
                <a:spcPts val="1600"/>
              </a:lnSpc>
              <a:spcBef>
                <a:spcPts val="215"/>
              </a:spcBef>
              <a:tabLst>
                <a:tab pos="1904364" algn="l"/>
                <a:tab pos="2870200" algn="l"/>
                <a:tab pos="313690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Sono</a:t>
            </a:r>
            <a:r>
              <a:rPr sz="1400" spc="58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acquistate,	pagandole	</a:t>
            </a:r>
            <a:r>
              <a:rPr sz="1400" spc="-10" dirty="0">
                <a:latin typeface="Microsoft Sans Serif"/>
                <a:cs typeface="Microsoft Sans Serif"/>
              </a:rPr>
              <a:t>in	</a:t>
            </a:r>
            <a:r>
              <a:rPr sz="1400" spc="-5" dirty="0">
                <a:latin typeface="Microsoft Sans Serif"/>
                <a:cs typeface="Microsoft Sans Serif"/>
              </a:rPr>
              <a:t>contanti,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attrezzature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produttive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aventi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vita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utile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attesa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10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anni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0571" y="2060194"/>
            <a:ext cx="6165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7.200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€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3605" y="2960369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(3)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7359" y="2960369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(2)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(4)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0705" y="3176015"/>
            <a:ext cx="9925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4.000</a:t>
            </a:r>
            <a:r>
              <a:rPr sz="1400" spc="17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7.200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0705" y="2744469"/>
            <a:ext cx="843915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Cassa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5.000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3605" y="4040123"/>
            <a:ext cx="2438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(4)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0705" y="4040123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7.</a:t>
            </a:r>
            <a:r>
              <a:rPr sz="1400" dirty="0">
                <a:latin typeface="Microsoft Sans Serif"/>
                <a:cs typeface="Microsoft Sans Serif"/>
              </a:rPr>
              <a:t>2</a:t>
            </a:r>
            <a:r>
              <a:rPr sz="1400" spc="-5" dirty="0">
                <a:latin typeface="Microsoft Sans Serif"/>
                <a:cs typeface="Microsoft Sans Serif"/>
              </a:rPr>
              <a:t>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7305" y="3824223"/>
            <a:ext cx="20383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Immobilizzazioni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tecniche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50433" y="2986658"/>
            <a:ext cx="2311400" cy="647700"/>
          </a:xfrm>
          <a:custGeom>
            <a:avLst/>
            <a:gdLst/>
            <a:ahLst/>
            <a:cxnLst/>
            <a:rect l="l" t="t" r="r" b="b"/>
            <a:pathLst>
              <a:path w="2311400" h="647700">
                <a:moveTo>
                  <a:pt x="1155953" y="12191"/>
                </a:moveTo>
                <a:lnTo>
                  <a:pt x="1157477" y="647699"/>
                </a:lnTo>
              </a:path>
              <a:path w="2311400" h="647700">
                <a:moveTo>
                  <a:pt x="0" y="0"/>
                </a:moveTo>
                <a:lnTo>
                  <a:pt x="2311145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50433" y="4065651"/>
            <a:ext cx="2311400" cy="647700"/>
          </a:xfrm>
          <a:custGeom>
            <a:avLst/>
            <a:gdLst/>
            <a:ahLst/>
            <a:cxnLst/>
            <a:rect l="l" t="t" r="r" b="b"/>
            <a:pathLst>
              <a:path w="2311400" h="647700">
                <a:moveTo>
                  <a:pt x="1155953" y="12954"/>
                </a:moveTo>
                <a:lnTo>
                  <a:pt x="1157477" y="647700"/>
                </a:lnTo>
              </a:path>
              <a:path w="2311400" h="647700">
                <a:moveTo>
                  <a:pt x="0" y="0"/>
                </a:moveTo>
                <a:lnTo>
                  <a:pt x="2311145" y="2286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 smtClean="0"/>
              <a:t>Pizza</a:t>
            </a:r>
            <a:r>
              <a:rPr spc="40" dirty="0" smtClean="0"/>
              <a:t> </a:t>
            </a:r>
            <a:r>
              <a:rPr spc="-10" dirty="0"/>
              <a:t>srl:</a:t>
            </a:r>
            <a:r>
              <a:rPr spc="40" dirty="0"/>
              <a:t> </a:t>
            </a:r>
            <a:r>
              <a:rPr spc="-5" dirty="0"/>
              <a:t>scritture </a:t>
            </a:r>
            <a:r>
              <a:rPr spc="-1155" dirty="0"/>
              <a:t> </a:t>
            </a:r>
            <a:r>
              <a:rPr spc="-10" dirty="0"/>
              <a:t>contabili</a:t>
            </a:r>
            <a:r>
              <a:rPr spc="45" dirty="0"/>
              <a:t> </a:t>
            </a:r>
            <a:r>
              <a:rPr spc="-5" dirty="0"/>
              <a:t>(5)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466" y="4104894"/>
            <a:ext cx="4648200" cy="1198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Queste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risorse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saranno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utilizzate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in</a:t>
            </a:r>
            <a:r>
              <a:rPr sz="1400" spc="-5" dirty="0">
                <a:latin typeface="Microsoft Sans Serif"/>
                <a:cs typeface="Microsoft Sans Serif"/>
              </a:rPr>
              <a:t> futuro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pertanto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tratta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un’attività.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-5" dirty="0">
                <a:latin typeface="Microsoft Sans Serif"/>
                <a:cs typeface="Microsoft Sans Serif"/>
              </a:rPr>
              <a:t> conto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rimanenze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accresciuto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800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(dare).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L</a:t>
            </a:r>
            <a:r>
              <a:rPr sz="1400" spc="5" dirty="0">
                <a:latin typeface="MS PGothic"/>
                <a:cs typeface="MS PGothic"/>
              </a:rPr>
              <a:t>’</a:t>
            </a:r>
            <a:r>
              <a:rPr sz="1400" spc="5" dirty="0">
                <a:latin typeface="Microsoft Sans Serif"/>
                <a:cs typeface="Microsoft Sans Serif"/>
              </a:rPr>
              <a:t>azienda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non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ha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pagato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in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contanti queste risorse, ma sarà </a:t>
            </a:r>
            <a:r>
              <a:rPr sz="1400" spc="-10" dirty="0">
                <a:latin typeface="Microsoft Sans Serif"/>
                <a:cs typeface="Microsoft Sans Serif"/>
              </a:rPr>
              <a:t>obbligata </a:t>
            </a:r>
            <a:r>
              <a:rPr sz="1400" spc="-5" dirty="0">
                <a:latin typeface="Microsoft Sans Serif"/>
                <a:cs typeface="Microsoft Sans Serif"/>
              </a:rPr>
              <a:t>a farlo </a:t>
            </a:r>
            <a:r>
              <a:rPr sz="1400" spc="-10" dirty="0">
                <a:latin typeface="Microsoft Sans Serif"/>
                <a:cs typeface="Microsoft Sans Serif"/>
              </a:rPr>
              <a:t>in </a:t>
            </a:r>
            <a:r>
              <a:rPr sz="1400" spc="-5" dirty="0">
                <a:latin typeface="Microsoft Sans Serif"/>
                <a:cs typeface="Microsoft Sans Serif"/>
              </a:rPr>
              <a:t>futuro.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La passività </a:t>
            </a:r>
            <a:r>
              <a:rPr sz="1400" spc="-5" dirty="0">
                <a:latin typeface="MS PGothic"/>
                <a:cs typeface="MS PGothic"/>
              </a:rPr>
              <a:t>“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debito verso fornitori</a:t>
            </a:r>
            <a:r>
              <a:rPr sz="1400" spc="-5" dirty="0">
                <a:latin typeface="MS PGothic"/>
                <a:cs typeface="MS PGothic"/>
              </a:rPr>
              <a:t>” </a:t>
            </a:r>
            <a:r>
              <a:rPr sz="1400" spc="-5" dirty="0">
                <a:latin typeface="Microsoft Sans Serif"/>
                <a:cs typeface="Microsoft Sans Serif"/>
              </a:rPr>
              <a:t>è pertanto accresciuta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800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4104" y="1778565"/>
            <a:ext cx="8083182" cy="1955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 smtClean="0"/>
              <a:t>Pizza</a:t>
            </a:r>
            <a:r>
              <a:rPr spc="40" dirty="0" smtClean="0"/>
              <a:t> </a:t>
            </a:r>
            <a:r>
              <a:rPr spc="-10" dirty="0"/>
              <a:t>srl:</a:t>
            </a:r>
            <a:r>
              <a:rPr spc="40" dirty="0"/>
              <a:t> </a:t>
            </a:r>
            <a:r>
              <a:rPr spc="-5" dirty="0"/>
              <a:t>scritture </a:t>
            </a:r>
            <a:r>
              <a:rPr spc="-1155" dirty="0"/>
              <a:t> </a:t>
            </a:r>
            <a:r>
              <a:rPr spc="-10" dirty="0"/>
              <a:t>contabili</a:t>
            </a:r>
            <a:r>
              <a:rPr spc="45" dirty="0"/>
              <a:t> </a:t>
            </a:r>
            <a:r>
              <a:rPr spc="-5" dirty="0"/>
              <a:t>(6)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735" y="2020874"/>
            <a:ext cx="8125187" cy="216555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16890" y="3326891"/>
            <a:ext cx="4648200" cy="158305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 La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 </a:t>
            </a:r>
            <a:r>
              <a:rPr sz="1400" spc="-5" dirty="0">
                <a:latin typeface="Microsoft Sans Serif"/>
                <a:cs typeface="Microsoft Sans Serif"/>
              </a:rPr>
              <a:t>è accresciuta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12.000 (dare). Questa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crescita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non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deriva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dall’aumento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passività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neppure da un apporto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denaro da parte della Proprietà.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cassa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cresce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motivo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vendita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delle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pizze</a:t>
            </a:r>
            <a:r>
              <a:rPr sz="1400" spc="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ai </a:t>
            </a:r>
            <a:r>
              <a:rPr sz="1400" spc="-5" dirty="0">
                <a:latin typeface="Microsoft Sans Serif"/>
                <a:cs typeface="Microsoft Sans Serif"/>
              </a:rPr>
              <a:t> clienti.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65" dirty="0">
                <a:latin typeface="Microsoft Sans Serif"/>
                <a:cs typeface="Microsoft Sans Serif"/>
              </a:rPr>
              <a:t>E</a:t>
            </a:r>
            <a:r>
              <a:rPr sz="1400" spc="65" dirty="0">
                <a:latin typeface="MS PGothic"/>
                <a:cs typeface="MS PGothic"/>
              </a:rPr>
              <a:t>’</a:t>
            </a:r>
            <a:r>
              <a:rPr sz="1400" spc="70" dirty="0">
                <a:latin typeface="MS PGothic"/>
                <a:cs typeface="MS PGothic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transazione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reddito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che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le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riserve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utili.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Piuttosto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che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accrescere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direttamente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riserve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utili</a:t>
            </a:r>
            <a:r>
              <a:rPr sz="1400" spc="-5" dirty="0">
                <a:latin typeface="Microsoft Sans Serif"/>
                <a:cs typeface="Microsoft Sans Serif"/>
              </a:rPr>
              <a:t> (avere),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accresciuto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conto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temporaneo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denominato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Ricavi</a:t>
            </a:r>
            <a:r>
              <a:rPr sz="1400" spc="-5" dirty="0"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677108"/>
          </a:xfrm>
        </p:spPr>
        <p:txBody>
          <a:bodyPr/>
          <a:lstStyle/>
          <a:p>
            <a:r>
              <a:rPr lang="it-IT" dirty="0" smtClean="0"/>
              <a:t>Doppia rilevazione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4218" y="1926843"/>
            <a:ext cx="8032750" cy="2585323"/>
          </a:xfrm>
        </p:spPr>
        <p:txBody>
          <a:bodyPr/>
          <a:lstStyle/>
          <a:p>
            <a:r>
              <a:rPr lang="it-IT" dirty="0" smtClean="0"/>
              <a:t>I movimenti possono essere analizzati sotto un duplice aspetto:</a:t>
            </a:r>
          </a:p>
          <a:p>
            <a:endParaRPr lang="it-IT" dirty="0"/>
          </a:p>
          <a:p>
            <a:pPr marL="457200" indent="-457200">
              <a:buFontTx/>
              <a:buChar char="-"/>
            </a:pPr>
            <a:r>
              <a:rPr lang="it-IT" dirty="0" smtClean="0"/>
              <a:t>Aspetto finanziario: </a:t>
            </a:r>
            <a:r>
              <a:rPr lang="it-IT" dirty="0"/>
              <a:t>debiti, crediti e </a:t>
            </a:r>
            <a:r>
              <a:rPr lang="it-IT" dirty="0" smtClean="0"/>
              <a:t>liquidità</a:t>
            </a:r>
          </a:p>
          <a:p>
            <a:pPr marL="457200" indent="-457200">
              <a:buFontTx/>
              <a:buChar char="-"/>
            </a:pPr>
            <a:r>
              <a:rPr lang="it-IT" dirty="0" smtClean="0"/>
              <a:t>Aspetto economico (patrimoniale): ricavi, costi, valori del capitale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92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106934"/>
            <a:ext cx="61976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dirty="0" smtClean="0">
                <a:solidFill>
                  <a:srgbClr val="0000FF"/>
                </a:solidFill>
                <a:latin typeface="Arial"/>
                <a:cs typeface="Arial"/>
              </a:rPr>
              <a:t>Pizza</a:t>
            </a:r>
            <a:r>
              <a:rPr sz="2800" i="1" spc="-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srl:</a:t>
            </a:r>
            <a:r>
              <a:rPr sz="28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scritture</a:t>
            </a:r>
            <a:r>
              <a:rPr sz="2800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contabili</a:t>
            </a:r>
            <a:r>
              <a:rPr sz="2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(7)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466" y="3242309"/>
            <a:ext cx="4648200" cy="10090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200"/>
              </a:lnSpc>
              <a:spcBef>
                <a:spcPts val="265"/>
              </a:spcBef>
            </a:pPr>
            <a:r>
              <a:rPr sz="1400" spc="-5" dirty="0">
                <a:latin typeface="Microsoft Sans Serif"/>
                <a:cs typeface="Microsoft Sans Serif"/>
              </a:rPr>
              <a:t>rappresentano risorse consumate per </a:t>
            </a:r>
            <a:r>
              <a:rPr sz="1400" spc="-10" dirty="0">
                <a:latin typeface="Microsoft Sans Serif"/>
                <a:cs typeface="Microsoft Sans Serif"/>
              </a:rPr>
              <a:t>fornire il </a:t>
            </a:r>
            <a:r>
              <a:rPr sz="1400" spc="-5" dirty="0">
                <a:latin typeface="Microsoft Sans Serif"/>
                <a:cs typeface="Microsoft Sans Serif"/>
              </a:rPr>
              <a:t>servizio ai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clienti. Questo è pertanto un costo che riduce </a:t>
            </a:r>
            <a:r>
              <a:rPr sz="1400" spc="-10" dirty="0">
                <a:latin typeface="Microsoft Sans Serif"/>
                <a:cs typeface="Microsoft Sans Serif"/>
              </a:rPr>
              <a:t>le </a:t>
            </a:r>
            <a:r>
              <a:rPr sz="1400" spc="-5" dirty="0">
                <a:latin typeface="Microsoft Sans Serif"/>
                <a:cs typeface="Microsoft Sans Serif"/>
              </a:rPr>
              <a:t>riserve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utili. Piuttosto che ridurre direttamente </a:t>
            </a:r>
            <a:r>
              <a:rPr sz="1400" spc="-10" dirty="0">
                <a:latin typeface="Microsoft Sans Serif"/>
                <a:cs typeface="Microsoft Sans Serif"/>
              </a:rPr>
              <a:t>il </a:t>
            </a:r>
            <a:r>
              <a:rPr sz="1400" spc="-5" dirty="0">
                <a:latin typeface="Microsoft Sans Serif"/>
                <a:cs typeface="Microsoft Sans Serif"/>
              </a:rPr>
              <a:t>conto riserve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utili, rileveremo </a:t>
            </a:r>
            <a:r>
              <a:rPr sz="1400" spc="-10" dirty="0">
                <a:latin typeface="Microsoft Sans Serif"/>
                <a:cs typeface="Microsoft Sans Serif"/>
              </a:rPr>
              <a:t>il </a:t>
            </a:r>
            <a:r>
              <a:rPr sz="1400" spc="-5" dirty="0">
                <a:latin typeface="Microsoft Sans Serif"/>
                <a:cs typeface="Microsoft Sans Serif"/>
              </a:rPr>
              <a:t>costo </a:t>
            </a:r>
            <a:r>
              <a:rPr sz="1400" spc="-10" dirty="0">
                <a:latin typeface="Microsoft Sans Serif"/>
                <a:cs typeface="Microsoft Sans Serif"/>
              </a:rPr>
              <a:t>in </a:t>
            </a:r>
            <a:r>
              <a:rPr sz="1400" spc="-5" dirty="0">
                <a:latin typeface="Microsoft Sans Serif"/>
                <a:cs typeface="Microsoft Sans Serif"/>
              </a:rPr>
              <a:t>avere </a:t>
            </a:r>
            <a:r>
              <a:rPr sz="1400" spc="-10" dirty="0">
                <a:latin typeface="Microsoft Sans Serif"/>
                <a:cs typeface="Microsoft Sans Serif"/>
              </a:rPr>
              <a:t>in </a:t>
            </a:r>
            <a:r>
              <a:rPr sz="1400" spc="-5" dirty="0">
                <a:latin typeface="Microsoft Sans Serif"/>
                <a:cs typeface="Microsoft Sans Serif"/>
              </a:rPr>
              <a:t>un conto temporaneo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denominato </a:t>
            </a:r>
            <a:r>
              <a:rPr sz="1400" spc="-5" dirty="0">
                <a:latin typeface="MS PGothic"/>
                <a:cs typeface="MS PGothic"/>
              </a:rPr>
              <a:t>“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stipendi</a:t>
            </a:r>
            <a:r>
              <a:rPr sz="1400" spc="-5" dirty="0">
                <a:latin typeface="MS PGothic"/>
                <a:cs typeface="MS PGothic"/>
              </a:rPr>
              <a:t>”</a:t>
            </a:r>
            <a:r>
              <a:rPr sz="1400" spc="-5" dirty="0"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4416" y="2885694"/>
          <a:ext cx="7815579" cy="416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7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455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(1)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8815">
                        <a:lnSpc>
                          <a:spcPts val="1455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5.000</a:t>
                      </a:r>
                      <a:r>
                        <a:rPr sz="14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750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5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(2)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191">
                <a:tc>
                  <a:txBody>
                    <a:bodyPr/>
                    <a:lstStyle/>
                    <a:p>
                      <a:pPr marL="31750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Analisi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14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sz="14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cassa</a:t>
                      </a:r>
                      <a:r>
                        <a:rPr sz="1400" spc="215" dirty="0">
                          <a:solidFill>
                            <a:srgbClr val="0000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è</a:t>
                      </a:r>
                      <a:r>
                        <a:rPr sz="14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ridotta</a:t>
                      </a:r>
                      <a:r>
                        <a:rPr sz="14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(avere)</a:t>
                      </a:r>
                      <a:r>
                        <a:rPr sz="14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di</a:t>
                      </a:r>
                      <a:r>
                        <a:rPr sz="14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3.000€.</a:t>
                      </a:r>
                      <a:r>
                        <a:rPr sz="14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Gli</a:t>
                      </a:r>
                      <a:r>
                        <a:rPr sz="14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stipendi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595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(3)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78815">
                        <a:lnSpc>
                          <a:spcPts val="1595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4.000</a:t>
                      </a:r>
                      <a:r>
                        <a:rPr sz="14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7.200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(4)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71651" y="2198369"/>
            <a:ext cx="33966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Sono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pagati </a:t>
            </a:r>
            <a:r>
              <a:rPr sz="1400" spc="-10" dirty="0">
                <a:latin typeface="Microsoft Sans Serif"/>
                <a:cs typeface="Microsoft Sans Serif"/>
              </a:rPr>
              <a:t>gli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stipendi del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mese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agosto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5258" y="2185669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3.</a:t>
            </a:r>
            <a:r>
              <a:rPr sz="1400" dirty="0">
                <a:latin typeface="Microsoft Sans Serif"/>
                <a:cs typeface="Microsoft Sans Serif"/>
              </a:rPr>
              <a:t>0</a:t>
            </a:r>
            <a:r>
              <a:rPr sz="1400" spc="-5" dirty="0">
                <a:latin typeface="Microsoft Sans Serif"/>
                <a:cs typeface="Microsoft Sans Serif"/>
              </a:rPr>
              <a:t>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1659" y="2198369"/>
            <a:ext cx="1244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€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3605" y="3290315"/>
            <a:ext cx="2438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(6)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31659" y="3490721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3.</a:t>
            </a:r>
            <a:r>
              <a:rPr sz="1400" dirty="0">
                <a:latin typeface="Microsoft Sans Serif"/>
                <a:cs typeface="Microsoft Sans Serif"/>
              </a:rPr>
              <a:t>0</a:t>
            </a:r>
            <a:r>
              <a:rPr sz="1400" spc="-5" dirty="0">
                <a:latin typeface="Microsoft Sans Serif"/>
                <a:cs typeface="Microsoft Sans Serif"/>
              </a:rPr>
              <a:t>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3605" y="4181347"/>
            <a:ext cx="3429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(12)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0705" y="4181347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3.</a:t>
            </a:r>
            <a:r>
              <a:rPr sz="1400" dirty="0">
                <a:latin typeface="Microsoft Sans Serif"/>
                <a:cs typeface="Microsoft Sans Serif"/>
              </a:rPr>
              <a:t>0</a:t>
            </a:r>
            <a:r>
              <a:rPr sz="1400" spc="-5" dirty="0">
                <a:latin typeface="Microsoft Sans Serif"/>
                <a:cs typeface="Microsoft Sans Serif"/>
              </a:rPr>
              <a:t>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52259" y="2642869"/>
            <a:ext cx="5289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Cassa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75806" y="3965447"/>
            <a:ext cx="6680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Stipen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93432" y="2897504"/>
            <a:ext cx="13335" cy="898525"/>
          </a:xfrm>
          <a:custGeom>
            <a:avLst/>
            <a:gdLst/>
            <a:ahLst/>
            <a:cxnLst/>
            <a:rect l="l" t="t" r="r" b="b"/>
            <a:pathLst>
              <a:path w="13334" h="898525">
                <a:moveTo>
                  <a:pt x="12953" y="0"/>
                </a:moveTo>
                <a:lnTo>
                  <a:pt x="0" y="898398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309105" y="3290315"/>
            <a:ext cx="103631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12.000</a:t>
            </a:r>
            <a:r>
              <a:rPr sz="1400" spc="130" dirty="0">
                <a:latin typeface="Microsoft Sans Serif"/>
                <a:cs typeface="Microsoft Sans Serif"/>
              </a:rPr>
              <a:t> </a:t>
            </a:r>
            <a:r>
              <a:rPr sz="2100" spc="-7" baseline="-3968" dirty="0">
                <a:latin typeface="Microsoft Sans Serif"/>
                <a:cs typeface="Microsoft Sans Serif"/>
              </a:rPr>
              <a:t>4800</a:t>
            </a:r>
            <a:endParaRPr sz="2100" baseline="-3968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87359" y="3274821"/>
            <a:ext cx="342900" cy="426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ts val="158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(8)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spc="-5" dirty="0">
                <a:latin typeface="Microsoft Sans Serif"/>
                <a:cs typeface="Microsoft Sans Serif"/>
              </a:rPr>
              <a:t>(12)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50433" y="4207383"/>
            <a:ext cx="2311400" cy="662305"/>
          </a:xfrm>
          <a:custGeom>
            <a:avLst/>
            <a:gdLst/>
            <a:ahLst/>
            <a:cxnLst/>
            <a:rect l="l" t="t" r="r" b="b"/>
            <a:pathLst>
              <a:path w="2311400" h="662304">
                <a:moveTo>
                  <a:pt x="1155953" y="12954"/>
                </a:moveTo>
                <a:lnTo>
                  <a:pt x="1144523" y="662178"/>
                </a:lnTo>
              </a:path>
              <a:path w="2311400" h="662304">
                <a:moveTo>
                  <a:pt x="0" y="0"/>
                </a:moveTo>
                <a:lnTo>
                  <a:pt x="2311145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106934"/>
            <a:ext cx="61976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dirty="0" smtClean="0">
                <a:solidFill>
                  <a:srgbClr val="0000FF"/>
                </a:solidFill>
                <a:latin typeface="Arial"/>
                <a:cs typeface="Arial"/>
              </a:rPr>
              <a:t>Pizza</a:t>
            </a:r>
            <a:r>
              <a:rPr sz="2800" i="1" spc="-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srl:</a:t>
            </a:r>
            <a:r>
              <a:rPr sz="28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scritture</a:t>
            </a:r>
            <a:r>
              <a:rPr sz="2800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contabili</a:t>
            </a:r>
            <a:r>
              <a:rPr sz="2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(8)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466" y="3050539"/>
            <a:ext cx="4648200" cy="62293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 a esclusione dell’ammontare, </a:t>
            </a:r>
            <a:r>
              <a:rPr sz="1400" spc="-10" dirty="0">
                <a:latin typeface="Microsoft Sans Serif"/>
                <a:cs typeface="Microsoft Sans Serif"/>
              </a:rPr>
              <a:t>la </a:t>
            </a:r>
            <a:r>
              <a:rPr sz="1400" spc="-5" dirty="0">
                <a:latin typeface="Microsoft Sans Serif"/>
                <a:cs typeface="Microsoft Sans Serif"/>
              </a:rPr>
              <a:t>transazione è del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tutto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analoga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alla </a:t>
            </a:r>
            <a:r>
              <a:rPr sz="1400" spc="-30" dirty="0">
                <a:latin typeface="Microsoft Sans Serif"/>
                <a:cs typeface="Microsoft Sans Serif"/>
              </a:rPr>
              <a:t>nr.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5. </a:t>
            </a:r>
            <a:r>
              <a:rPr sz="1400" spc="-5" dirty="0">
                <a:latin typeface="Microsoft Sans Serif"/>
                <a:cs typeface="Microsoft Sans Serif"/>
              </a:rPr>
              <a:t>E’ pertanto accresciuto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-5" dirty="0">
                <a:latin typeface="Microsoft Sans Serif"/>
                <a:cs typeface="Microsoft Sans Serif"/>
              </a:rPr>
              <a:t> conto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rimanenze </a:t>
            </a:r>
            <a:r>
              <a:rPr sz="1400" spc="-5" dirty="0">
                <a:latin typeface="Microsoft Sans Serif"/>
                <a:cs typeface="Microsoft Sans Serif"/>
              </a:rPr>
              <a:t>(dare)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debito</a:t>
            </a:r>
            <a:r>
              <a:rPr sz="1400" spc="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verso fornitori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651" y="2198369"/>
            <a:ext cx="41922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Sono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acquistati a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credito ulteriori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ingredienti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cartoni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3605" y="2858769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(5)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(7)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0705" y="2858769"/>
            <a:ext cx="47498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800</a:t>
            </a:r>
            <a:endParaRPr sz="1400">
              <a:latin typeface="Microsoft Sans Serif"/>
              <a:cs typeface="Microsoft Sans Serif"/>
            </a:endParaRPr>
          </a:p>
          <a:p>
            <a:pPr marR="9525" algn="r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5.</a:t>
            </a:r>
            <a:r>
              <a:rPr sz="1400" dirty="0">
                <a:latin typeface="Microsoft Sans Serif"/>
                <a:cs typeface="Microsoft Sans Serif"/>
              </a:rPr>
              <a:t>7</a:t>
            </a:r>
            <a:r>
              <a:rPr sz="1400" spc="-5" dirty="0">
                <a:latin typeface="Microsoft Sans Serif"/>
                <a:cs typeface="Microsoft Sans Serif"/>
              </a:rPr>
              <a:t>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5905" y="2185669"/>
            <a:ext cx="15932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5"/>
              </a:spcBef>
              <a:tabLst>
                <a:tab pos="83820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5.750	</a:t>
            </a:r>
            <a:r>
              <a:rPr sz="2100" spc="-7" baseline="-3968" dirty="0">
                <a:latin typeface="Microsoft Sans Serif"/>
                <a:cs typeface="Microsoft Sans Serif"/>
              </a:rPr>
              <a:t>€</a:t>
            </a:r>
            <a:endParaRPr sz="2100" baseline="-3968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Microsoft Sans Serif"/>
                <a:cs typeface="Microsoft Sans Serif"/>
              </a:rPr>
              <a:t>Rimanenze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merci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1659" y="3938523"/>
            <a:ext cx="470534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800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5.</a:t>
            </a:r>
            <a:r>
              <a:rPr sz="1400" dirty="0">
                <a:latin typeface="Microsoft Sans Serif"/>
                <a:cs typeface="Microsoft Sans Serif"/>
              </a:rPr>
              <a:t>7</a:t>
            </a:r>
            <a:r>
              <a:rPr sz="1400" spc="-5" dirty="0">
                <a:latin typeface="Microsoft Sans Serif"/>
                <a:cs typeface="Microsoft Sans Serif"/>
              </a:rPr>
              <a:t>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87359" y="3938523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(5)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(7)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7805" y="3722623"/>
            <a:ext cx="16624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Debito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verso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fornitori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50433" y="2884551"/>
            <a:ext cx="2311400" cy="647700"/>
          </a:xfrm>
          <a:custGeom>
            <a:avLst/>
            <a:gdLst/>
            <a:ahLst/>
            <a:cxnLst/>
            <a:rect l="l" t="t" r="r" b="b"/>
            <a:pathLst>
              <a:path w="2311400" h="647700">
                <a:moveTo>
                  <a:pt x="1155953" y="12953"/>
                </a:moveTo>
                <a:lnTo>
                  <a:pt x="1157477" y="647700"/>
                </a:lnTo>
              </a:path>
              <a:path w="2311400" h="647700">
                <a:moveTo>
                  <a:pt x="0" y="0"/>
                </a:moveTo>
                <a:lnTo>
                  <a:pt x="2311145" y="2286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50433" y="3964304"/>
            <a:ext cx="2311400" cy="647700"/>
          </a:xfrm>
          <a:custGeom>
            <a:avLst/>
            <a:gdLst/>
            <a:ahLst/>
            <a:cxnLst/>
            <a:rect l="l" t="t" r="r" b="b"/>
            <a:pathLst>
              <a:path w="2311400" h="647700">
                <a:moveTo>
                  <a:pt x="1155953" y="12954"/>
                </a:moveTo>
                <a:lnTo>
                  <a:pt x="1157477" y="647700"/>
                </a:lnTo>
              </a:path>
              <a:path w="2311400" h="647700">
                <a:moveTo>
                  <a:pt x="0" y="0"/>
                </a:moveTo>
                <a:lnTo>
                  <a:pt x="2311145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106934"/>
            <a:ext cx="61976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dirty="0" smtClean="0">
                <a:solidFill>
                  <a:srgbClr val="0000FF"/>
                </a:solidFill>
                <a:latin typeface="Arial"/>
                <a:cs typeface="Arial"/>
              </a:rPr>
              <a:t>Pizza</a:t>
            </a:r>
            <a:r>
              <a:rPr sz="2800" i="1" spc="-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srl:</a:t>
            </a:r>
            <a:r>
              <a:rPr sz="28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scritture</a:t>
            </a:r>
            <a:r>
              <a:rPr sz="2800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contabili</a:t>
            </a:r>
            <a:r>
              <a:rPr sz="2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(9)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9816" y="2752089"/>
            <a:ext cx="4648200" cy="158496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spc="3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Queste</a:t>
            </a:r>
            <a:r>
              <a:rPr sz="1400" spc="3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risorse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sono</a:t>
            </a:r>
            <a:r>
              <a:rPr sz="1400" spc="33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prelevate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dal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magazzino</a:t>
            </a:r>
            <a:r>
              <a:rPr sz="1400" spc="3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pertanto </a:t>
            </a:r>
            <a:r>
              <a:rPr sz="1400" spc="-15" dirty="0">
                <a:latin typeface="Microsoft Sans Serif"/>
                <a:cs typeface="Microsoft Sans Serif"/>
              </a:rPr>
              <a:t>il </a:t>
            </a:r>
            <a:r>
              <a:rPr sz="1400" spc="-5" dirty="0">
                <a:latin typeface="Microsoft Sans Serif"/>
                <a:cs typeface="Microsoft Sans Serif"/>
              </a:rPr>
              <a:t>valore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questo conto è ridotto (avere). Risorse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consumate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produrre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</a:t>
            </a:r>
            <a:r>
              <a:rPr sz="1400" spc="-5" dirty="0">
                <a:latin typeface="Microsoft Sans Serif"/>
                <a:cs typeface="Microsoft Sans Serif"/>
              </a:rPr>
              <a:t> ricavi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sono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costo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 competenza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che rileva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-5" dirty="0">
                <a:latin typeface="Microsoft Sans Serif"/>
                <a:cs typeface="Microsoft Sans Serif"/>
              </a:rPr>
              <a:t> valore delle</a:t>
            </a:r>
            <a:r>
              <a:rPr sz="1400" spc="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risorse consumate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produrre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</a:t>
            </a:r>
            <a:r>
              <a:rPr sz="1400" spc="-5" dirty="0">
                <a:latin typeface="Microsoft Sans Serif"/>
                <a:cs typeface="Microsoft Sans Serif"/>
              </a:rPr>
              <a:t> ricavi.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Ancora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volta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piuttosto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che </a:t>
            </a:r>
            <a:r>
              <a:rPr sz="1400" spc="-5" dirty="0">
                <a:latin typeface="Microsoft Sans Serif"/>
                <a:cs typeface="Microsoft Sans Serif"/>
              </a:rPr>
              <a:t> intervenire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direttamente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sul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riserve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utili,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 </a:t>
            </a:r>
            <a:r>
              <a:rPr sz="1400" spc="-5" dirty="0">
                <a:latin typeface="Microsoft Sans Serif"/>
                <a:cs typeface="Microsoft Sans Serif"/>
              </a:rPr>
              <a:t> rilevazione è fatta </a:t>
            </a:r>
            <a:r>
              <a:rPr sz="1400" spc="-10" dirty="0">
                <a:latin typeface="Microsoft Sans Serif"/>
                <a:cs typeface="Microsoft Sans Serif"/>
              </a:rPr>
              <a:t>in </a:t>
            </a:r>
            <a:r>
              <a:rPr sz="1400" spc="-5" dirty="0">
                <a:latin typeface="Microsoft Sans Serif"/>
                <a:cs typeface="Microsoft Sans Serif"/>
              </a:rPr>
              <a:t>dare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un conto temporaneo </a:t>
            </a:r>
            <a:r>
              <a:rPr sz="1400" spc="-5" dirty="0">
                <a:latin typeface="MS PGothic"/>
                <a:cs typeface="MS PGothic"/>
              </a:rPr>
              <a:t>“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Costo 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del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venduto</a:t>
            </a:r>
            <a:r>
              <a:rPr sz="1400" spc="-5" dirty="0">
                <a:latin typeface="MS PGothic"/>
                <a:cs typeface="MS PGothic"/>
              </a:rPr>
              <a:t>”</a:t>
            </a:r>
            <a:r>
              <a:rPr sz="1400" spc="-5" dirty="0"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651" y="2198369"/>
            <a:ext cx="41719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Le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vendite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agosto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consumano ingredienti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cartoni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2484" y="2198369"/>
            <a:ext cx="6438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7" baseline="1984" dirty="0">
                <a:latin typeface="Microsoft Sans Serif"/>
                <a:cs typeface="Microsoft Sans Serif"/>
              </a:rPr>
              <a:t>6.000</a:t>
            </a:r>
            <a:r>
              <a:rPr sz="2100" spc="225" baseline="1984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€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3605" y="2858769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(5)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(7)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7359" y="2858769"/>
            <a:ext cx="3429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(10)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0705" y="3074669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5.</a:t>
            </a:r>
            <a:r>
              <a:rPr sz="1400" dirty="0">
                <a:latin typeface="Microsoft Sans Serif"/>
                <a:cs typeface="Microsoft Sans Serif"/>
              </a:rPr>
              <a:t>7</a:t>
            </a:r>
            <a:r>
              <a:rPr sz="1400" spc="-5" dirty="0">
                <a:latin typeface="Microsoft Sans Serif"/>
                <a:cs typeface="Microsoft Sans Serif"/>
              </a:rPr>
              <a:t>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5905" y="2642869"/>
            <a:ext cx="1593215" cy="45465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69900" marR="5080" indent="-457200">
              <a:lnSpc>
                <a:spcPct val="101200"/>
              </a:lnSpc>
              <a:spcBef>
                <a:spcPts val="75"/>
              </a:spcBef>
            </a:pPr>
            <a:r>
              <a:rPr sz="1400" spc="-5" dirty="0">
                <a:latin typeface="Microsoft Sans Serif"/>
                <a:cs typeface="Microsoft Sans Serif"/>
              </a:rPr>
              <a:t>Rimanenze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 </a:t>
            </a:r>
            <a:r>
              <a:rPr sz="1400" spc="-5" dirty="0">
                <a:latin typeface="Microsoft Sans Serif"/>
                <a:cs typeface="Microsoft Sans Serif"/>
              </a:rPr>
              <a:t>merci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800</a:t>
            </a:r>
            <a:r>
              <a:rPr sz="1400" spc="17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6.000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3605" y="3938523"/>
            <a:ext cx="3429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(10)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0705" y="3938523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6.</a:t>
            </a:r>
            <a:r>
              <a:rPr sz="1400" dirty="0">
                <a:latin typeface="Microsoft Sans Serif"/>
                <a:cs typeface="Microsoft Sans Serif"/>
              </a:rPr>
              <a:t>0</a:t>
            </a:r>
            <a:r>
              <a:rPr sz="1400" spc="-5" dirty="0">
                <a:latin typeface="Microsoft Sans Serif"/>
                <a:cs typeface="Microsoft Sans Serif"/>
              </a:rPr>
              <a:t>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69405" y="3722623"/>
            <a:ext cx="14566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Costo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venduto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50433" y="2884551"/>
            <a:ext cx="2311400" cy="647700"/>
          </a:xfrm>
          <a:custGeom>
            <a:avLst/>
            <a:gdLst/>
            <a:ahLst/>
            <a:cxnLst/>
            <a:rect l="l" t="t" r="r" b="b"/>
            <a:pathLst>
              <a:path w="2311400" h="647700">
                <a:moveTo>
                  <a:pt x="1155953" y="12953"/>
                </a:moveTo>
                <a:lnTo>
                  <a:pt x="1157477" y="647700"/>
                </a:lnTo>
              </a:path>
              <a:path w="2311400" h="647700">
                <a:moveTo>
                  <a:pt x="0" y="0"/>
                </a:moveTo>
                <a:lnTo>
                  <a:pt x="2311145" y="2286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50433" y="3964304"/>
            <a:ext cx="2311400" cy="647700"/>
          </a:xfrm>
          <a:custGeom>
            <a:avLst/>
            <a:gdLst/>
            <a:ahLst/>
            <a:cxnLst/>
            <a:rect l="l" t="t" r="r" b="b"/>
            <a:pathLst>
              <a:path w="2311400" h="647700">
                <a:moveTo>
                  <a:pt x="1155953" y="12954"/>
                </a:moveTo>
                <a:lnTo>
                  <a:pt x="1157477" y="647700"/>
                </a:lnTo>
              </a:path>
              <a:path w="2311400" h="647700">
                <a:moveTo>
                  <a:pt x="0" y="0"/>
                </a:moveTo>
                <a:lnTo>
                  <a:pt x="2311145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106934"/>
            <a:ext cx="63950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dirty="0" smtClean="0">
                <a:solidFill>
                  <a:srgbClr val="0000FF"/>
                </a:solidFill>
                <a:latin typeface="Arial"/>
                <a:cs typeface="Arial"/>
              </a:rPr>
              <a:t>Pizza</a:t>
            </a:r>
            <a:r>
              <a:rPr sz="2800" i="1" spc="-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srl:</a:t>
            </a:r>
            <a:r>
              <a:rPr sz="28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scritture</a:t>
            </a:r>
            <a:r>
              <a:rPr sz="2800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contabili</a:t>
            </a:r>
            <a:r>
              <a:rPr sz="2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(10)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466" y="3050539"/>
            <a:ext cx="4648200" cy="139255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 Le fatture non sono ancora state pagate e pertanto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 </a:t>
            </a:r>
            <a:r>
              <a:rPr sz="1400" spc="-5" dirty="0">
                <a:latin typeface="Microsoft Sans Serif"/>
                <a:cs typeface="Microsoft Sans Serif"/>
              </a:rPr>
              <a:t>conto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debito verso </a:t>
            </a:r>
            <a:r>
              <a:rPr sz="1400" spc="-10" dirty="0">
                <a:solidFill>
                  <a:srgbClr val="0000FF"/>
                </a:solidFill>
                <a:latin typeface="Microsoft Sans Serif"/>
                <a:cs typeface="Microsoft Sans Serif"/>
              </a:rPr>
              <a:t>fornitori </a:t>
            </a:r>
            <a:r>
              <a:rPr sz="1400" spc="-5" dirty="0">
                <a:latin typeface="Microsoft Sans Serif"/>
                <a:cs typeface="Microsoft Sans Serif"/>
              </a:rPr>
              <a:t>è accresciuto di 450€ (avere).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passività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nasce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fronte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un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costo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periodo,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trattandosi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-5" dirty="0">
                <a:latin typeface="Microsoft Sans Serif"/>
                <a:cs typeface="Microsoft Sans Serif"/>
              </a:rPr>
              <a:t> risorse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consumate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rendere</a:t>
            </a:r>
            <a:r>
              <a:rPr sz="1400" spc="-5" dirty="0">
                <a:latin typeface="Microsoft Sans Serif"/>
                <a:cs typeface="Microsoft Sans Serif"/>
              </a:rPr>
              <a:t> possibile </a:t>
            </a:r>
            <a:r>
              <a:rPr sz="1400" dirty="0">
                <a:latin typeface="Microsoft Sans Serif"/>
                <a:cs typeface="Microsoft Sans Serif"/>
              </a:rPr>
              <a:t> l</a:t>
            </a:r>
            <a:r>
              <a:rPr sz="1400" dirty="0">
                <a:latin typeface="MS PGothic"/>
                <a:cs typeface="MS PGothic"/>
              </a:rPr>
              <a:t>’</a:t>
            </a:r>
            <a:r>
              <a:rPr sz="1400" dirty="0">
                <a:latin typeface="Microsoft Sans Serif"/>
                <a:cs typeface="Microsoft Sans Serif"/>
              </a:rPr>
              <a:t>erogazione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servizio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nel</a:t>
            </a:r>
            <a:r>
              <a:rPr sz="1400" spc="3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mese</a:t>
            </a:r>
            <a:r>
              <a:rPr sz="1400" spc="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3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agosto.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Anche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in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questo</a:t>
            </a:r>
            <a:r>
              <a:rPr sz="1400" spc="19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caso</a:t>
            </a:r>
            <a:r>
              <a:rPr sz="1400" spc="2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19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rilevazione</a:t>
            </a:r>
            <a:r>
              <a:rPr sz="1400" spc="2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in</a:t>
            </a:r>
            <a:r>
              <a:rPr sz="1400" spc="19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dare</a:t>
            </a:r>
            <a:r>
              <a:rPr sz="1400" spc="19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9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450E</a:t>
            </a:r>
            <a:r>
              <a:rPr sz="1400" spc="19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viene</a:t>
            </a:r>
            <a:r>
              <a:rPr sz="1400" spc="204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fatta</a:t>
            </a:r>
            <a:r>
              <a:rPr sz="1400" spc="2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su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temporaneo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“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costi</a:t>
            </a:r>
            <a:r>
              <a:rPr sz="1400" spc="1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per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forniture varie</a:t>
            </a:r>
            <a:r>
              <a:rPr sz="1400" spc="-5" dirty="0">
                <a:solidFill>
                  <a:srgbClr val="0000FF"/>
                </a:solidFill>
                <a:latin typeface="MS PGothic"/>
                <a:cs typeface="MS PGothic"/>
              </a:rPr>
              <a:t>’</a:t>
            </a:r>
            <a:endParaRPr sz="1400">
              <a:latin typeface="MS PGothic"/>
              <a:cs typeface="MS P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851" y="2096769"/>
            <a:ext cx="4958080" cy="44195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431800">
              <a:lnSpc>
                <a:spcPts val="1600"/>
              </a:lnSpc>
              <a:spcBef>
                <a:spcPts val="215"/>
              </a:spcBef>
            </a:pPr>
            <a:r>
              <a:rPr sz="1400" spc="-10" dirty="0">
                <a:latin typeface="Microsoft Sans Serif"/>
                <a:cs typeface="Microsoft Sans Serif"/>
              </a:rPr>
              <a:t>Alla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fine</a:t>
            </a:r>
            <a:r>
              <a:rPr sz="1400" spc="1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mese</a:t>
            </a:r>
            <a:r>
              <a:rPr sz="1400" spc="1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arrivano</a:t>
            </a:r>
            <a:r>
              <a:rPr sz="1400" spc="2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fatture</a:t>
            </a:r>
            <a:r>
              <a:rPr sz="1400" spc="2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relative</a:t>
            </a:r>
            <a:r>
              <a:rPr sz="1400" spc="1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alle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varie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Utenze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consumate </a:t>
            </a:r>
            <a:r>
              <a:rPr sz="1400" spc="-10" dirty="0">
                <a:latin typeface="Microsoft Sans Serif"/>
                <a:cs typeface="Microsoft Sans Serif"/>
              </a:rPr>
              <a:t>nel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mese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(energia,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acqua…)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6559" y="2960369"/>
            <a:ext cx="328930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(5)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(7)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latin typeface="Microsoft Sans Serif"/>
                <a:cs typeface="Microsoft Sans Serif"/>
              </a:rPr>
              <a:t>(</a:t>
            </a:r>
            <a:r>
              <a:rPr sz="1400" spc="-105" dirty="0">
                <a:latin typeface="Microsoft Sans Serif"/>
                <a:cs typeface="Microsoft Sans Serif"/>
              </a:rPr>
              <a:t>1</a:t>
            </a:r>
            <a:r>
              <a:rPr sz="1400" spc="-5" dirty="0">
                <a:latin typeface="Microsoft Sans Serif"/>
                <a:cs typeface="Microsoft Sans Serif"/>
              </a:rPr>
              <a:t>1)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0859" y="3176015"/>
            <a:ext cx="47180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5.750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450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7005" y="2287269"/>
            <a:ext cx="16624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0">
              <a:lnSpc>
                <a:spcPct val="100000"/>
              </a:lnSpc>
              <a:spcBef>
                <a:spcPts val="95"/>
              </a:spcBef>
              <a:tabLst>
                <a:tab pos="87630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450	</a:t>
            </a:r>
            <a:r>
              <a:rPr sz="2100" spc="-7" baseline="-3968" dirty="0">
                <a:latin typeface="Microsoft Sans Serif"/>
                <a:cs typeface="Microsoft Sans Serif"/>
              </a:rPr>
              <a:t>€</a:t>
            </a:r>
            <a:endParaRPr sz="2100" baseline="-3968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Microsoft Sans Serif"/>
                <a:cs typeface="Microsoft Sans Serif"/>
              </a:rPr>
              <a:t>Debito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verso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fornitori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1205" y="4040123"/>
            <a:ext cx="3289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</a:t>
            </a:r>
            <a:r>
              <a:rPr sz="1400" spc="-105" dirty="0">
                <a:latin typeface="Microsoft Sans Serif"/>
                <a:cs typeface="Microsoft Sans Serif"/>
              </a:rPr>
              <a:t>1</a:t>
            </a:r>
            <a:r>
              <a:rPr sz="1400" spc="-5" dirty="0">
                <a:latin typeface="Microsoft Sans Serif"/>
                <a:cs typeface="Microsoft Sans Serif"/>
              </a:rPr>
              <a:t>1)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12306" y="4040123"/>
            <a:ext cx="3225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450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02705" y="3824223"/>
            <a:ext cx="18681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Costi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forniture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varie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99378" y="2986658"/>
            <a:ext cx="2312035" cy="647700"/>
          </a:xfrm>
          <a:custGeom>
            <a:avLst/>
            <a:gdLst/>
            <a:ahLst/>
            <a:cxnLst/>
            <a:rect l="l" t="t" r="r" b="b"/>
            <a:pathLst>
              <a:path w="2312034" h="647700">
                <a:moveTo>
                  <a:pt x="1155953" y="12191"/>
                </a:moveTo>
                <a:lnTo>
                  <a:pt x="1157477" y="647699"/>
                </a:lnTo>
              </a:path>
              <a:path w="2312034" h="647700">
                <a:moveTo>
                  <a:pt x="0" y="0"/>
                </a:moveTo>
                <a:lnTo>
                  <a:pt x="2311907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439408" y="2970022"/>
            <a:ext cx="7645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4800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2100" spc="-7" baseline="3968" dirty="0">
                <a:latin typeface="Microsoft Sans Serif"/>
                <a:cs typeface="Microsoft Sans Serif"/>
              </a:rPr>
              <a:t>800</a:t>
            </a:r>
            <a:endParaRPr sz="2100" baseline="3968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99378" y="4065651"/>
            <a:ext cx="2312035" cy="647700"/>
          </a:xfrm>
          <a:custGeom>
            <a:avLst/>
            <a:gdLst/>
            <a:ahLst/>
            <a:cxnLst/>
            <a:rect l="l" t="t" r="r" b="b"/>
            <a:pathLst>
              <a:path w="2312034" h="647700">
                <a:moveTo>
                  <a:pt x="1155953" y="12954"/>
                </a:moveTo>
                <a:lnTo>
                  <a:pt x="1157477" y="647700"/>
                </a:lnTo>
              </a:path>
              <a:path w="2312034" h="647700">
                <a:moveTo>
                  <a:pt x="0" y="0"/>
                </a:moveTo>
                <a:lnTo>
                  <a:pt x="2311907" y="2286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86832" y="2973069"/>
            <a:ext cx="2438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(8)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106934"/>
            <a:ext cx="63690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dirty="0" smtClean="0">
                <a:solidFill>
                  <a:srgbClr val="0000FF"/>
                </a:solidFill>
                <a:latin typeface="Arial"/>
                <a:cs typeface="Arial"/>
              </a:rPr>
              <a:t>Pizza</a:t>
            </a:r>
            <a:r>
              <a:rPr sz="2800" i="1" spc="-1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srl:</a:t>
            </a:r>
            <a:r>
              <a:rPr sz="28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scritture</a:t>
            </a:r>
            <a:r>
              <a:rPr sz="2800" i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contabili</a:t>
            </a:r>
            <a:r>
              <a:rPr sz="2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spc="-55" dirty="0">
                <a:solidFill>
                  <a:srgbClr val="0000FF"/>
                </a:solidFill>
                <a:latin typeface="Arial"/>
                <a:cs typeface="Arial"/>
              </a:rPr>
              <a:t>(11)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466" y="3050539"/>
            <a:ext cx="4648200" cy="10071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pagare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fatture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ricevute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dai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fornitori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riduce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ovviamente </a:t>
            </a:r>
            <a:r>
              <a:rPr sz="1400" spc="-10" dirty="0">
                <a:latin typeface="Microsoft Sans Serif"/>
                <a:cs typeface="Microsoft Sans Serif"/>
              </a:rPr>
              <a:t>la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 </a:t>
            </a:r>
            <a:r>
              <a:rPr sz="1400" spc="-5" dirty="0">
                <a:latin typeface="Microsoft Sans Serif"/>
                <a:cs typeface="Microsoft Sans Serif"/>
              </a:rPr>
              <a:t>(avere). La transazione riduce anche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gli obblighi </a:t>
            </a:r>
            <a:r>
              <a:rPr sz="1400" spc="-5" dirty="0">
                <a:latin typeface="Microsoft Sans Serif"/>
                <a:cs typeface="Microsoft Sans Serif"/>
              </a:rPr>
              <a:t>dell’azienda nei confronti dei fornitori e pertanto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</a:t>
            </a:r>
            <a:r>
              <a:rPr sz="1400" spc="-15" dirty="0">
                <a:latin typeface="Microsoft Sans Serif"/>
                <a:cs typeface="Microsoft Sans Serif"/>
              </a:rPr>
              <a:t>t</a:t>
            </a:r>
            <a:r>
              <a:rPr sz="1400" spc="-5" dirty="0">
                <a:latin typeface="Microsoft Sans Serif"/>
                <a:cs typeface="Microsoft Sans Serif"/>
              </a:rPr>
              <a:t>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“</a:t>
            </a:r>
            <a:r>
              <a:rPr sz="1400" spc="-275" dirty="0">
                <a:latin typeface="MS PGothic"/>
                <a:cs typeface="MS PGothic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d</a:t>
            </a:r>
            <a:r>
              <a:rPr sz="1400" spc="-15" dirty="0">
                <a:solidFill>
                  <a:srgbClr val="0000FF"/>
                </a:solidFill>
                <a:latin typeface="Microsoft Sans Serif"/>
                <a:cs typeface="Microsoft Sans Serif"/>
              </a:rPr>
              <a:t>e</a:t>
            </a:r>
            <a:r>
              <a:rPr sz="1400" spc="-10" dirty="0">
                <a:solidFill>
                  <a:srgbClr val="0000FF"/>
                </a:solidFill>
                <a:latin typeface="Microsoft Sans Serif"/>
                <a:cs typeface="Microsoft Sans Serif"/>
              </a:rPr>
              <a:t>bit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o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1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verso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00FF"/>
                </a:solidFill>
                <a:latin typeface="Microsoft Sans Serif"/>
                <a:cs typeface="Microsoft Sans Serif"/>
              </a:rPr>
              <a:t>f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o</a:t>
            </a:r>
            <a:r>
              <a:rPr sz="1400" spc="-15" dirty="0">
                <a:solidFill>
                  <a:srgbClr val="0000FF"/>
                </a:solidFill>
                <a:latin typeface="Microsoft Sans Serif"/>
                <a:cs typeface="Microsoft Sans Serif"/>
              </a:rPr>
              <a:t>r</a:t>
            </a:r>
            <a:r>
              <a:rPr sz="1400" spc="-10" dirty="0">
                <a:solidFill>
                  <a:srgbClr val="0000FF"/>
                </a:solidFill>
                <a:latin typeface="Microsoft Sans Serif"/>
                <a:cs typeface="Microsoft Sans Serif"/>
              </a:rPr>
              <a:t>nit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ori</a:t>
            </a:r>
            <a:r>
              <a:rPr sz="1400" spc="-22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”</a:t>
            </a:r>
            <a:r>
              <a:rPr sz="1400" dirty="0">
                <a:latin typeface="MS PGothic"/>
                <a:cs typeface="MS PGothic"/>
              </a:rPr>
              <a:t> </a:t>
            </a:r>
            <a:r>
              <a:rPr sz="1400" spc="135" dirty="0">
                <a:latin typeface="MS PGothic"/>
                <a:cs typeface="MS PGothic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</a:t>
            </a:r>
            <a:r>
              <a:rPr sz="1400" spc="-20" dirty="0">
                <a:latin typeface="Microsoft Sans Serif"/>
                <a:cs typeface="Microsoft Sans Serif"/>
              </a:rPr>
              <a:t>d</a:t>
            </a:r>
            <a:r>
              <a:rPr sz="1400" spc="-5" dirty="0">
                <a:latin typeface="Microsoft Sans Serif"/>
                <a:cs typeface="Microsoft Sans Serif"/>
              </a:rPr>
              <a:t>ot</a:t>
            </a:r>
            <a:r>
              <a:rPr sz="1400" spc="-15" dirty="0">
                <a:latin typeface="Microsoft Sans Serif"/>
                <a:cs typeface="Microsoft Sans Serif"/>
              </a:rPr>
              <a:t>t</a:t>
            </a:r>
            <a:r>
              <a:rPr sz="1400" spc="-5" dirty="0">
                <a:latin typeface="Microsoft Sans Serif"/>
                <a:cs typeface="Microsoft Sans Serif"/>
              </a:rPr>
              <a:t>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</a:t>
            </a:r>
            <a:r>
              <a:rPr sz="1400" spc="-15" dirty="0">
                <a:latin typeface="Microsoft Sans Serif"/>
                <a:cs typeface="Microsoft Sans Serif"/>
              </a:rPr>
              <a:t>d</a:t>
            </a:r>
            <a:r>
              <a:rPr sz="1400" spc="-5" dirty="0">
                <a:latin typeface="Microsoft Sans Serif"/>
                <a:cs typeface="Microsoft Sans Serif"/>
              </a:rPr>
              <a:t>are)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un  </a:t>
            </a:r>
            <a:r>
              <a:rPr sz="1400" spc="-5" dirty="0">
                <a:latin typeface="Microsoft Sans Serif"/>
                <a:cs typeface="Microsoft Sans Serif"/>
              </a:rPr>
              <a:t>medesimo importo.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851" y="2090419"/>
            <a:ext cx="315023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Nel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corso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mese sono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pagati fornitori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8334" y="2066544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4.</a:t>
            </a:r>
            <a:r>
              <a:rPr sz="1400" dirty="0">
                <a:latin typeface="Microsoft Sans Serif"/>
                <a:cs typeface="Microsoft Sans Serif"/>
              </a:rPr>
              <a:t>8</a:t>
            </a:r>
            <a:r>
              <a:rPr sz="1400" spc="-5" dirty="0">
                <a:latin typeface="Microsoft Sans Serif"/>
                <a:cs typeface="Microsoft Sans Serif"/>
              </a:rPr>
              <a:t>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0859" y="2090419"/>
            <a:ext cx="1244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€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1205" y="2750819"/>
            <a:ext cx="2438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(8)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9905" y="2750819"/>
            <a:ext cx="8439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4.800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800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36559" y="2750819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(5)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(7)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0859" y="2966719"/>
            <a:ext cx="47053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5.</a:t>
            </a:r>
            <a:r>
              <a:rPr sz="1400" dirty="0">
                <a:latin typeface="Microsoft Sans Serif"/>
                <a:cs typeface="Microsoft Sans Serif"/>
              </a:rPr>
              <a:t>7</a:t>
            </a:r>
            <a:r>
              <a:rPr sz="1400" spc="-5" dirty="0">
                <a:latin typeface="Microsoft Sans Serif"/>
                <a:cs typeface="Microsoft Sans Serif"/>
              </a:rPr>
              <a:t>50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32805" y="3830573"/>
            <a:ext cx="243840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(3)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(6)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58305" y="3830573"/>
            <a:ext cx="1093470" cy="6718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01600">
              <a:lnSpc>
                <a:spcPct val="101499"/>
              </a:lnSpc>
              <a:spcBef>
                <a:spcPts val="70"/>
              </a:spcBef>
            </a:pPr>
            <a:r>
              <a:rPr sz="1400" spc="-5" dirty="0">
                <a:latin typeface="Microsoft Sans Serif"/>
                <a:cs typeface="Microsoft Sans Serif"/>
              </a:rPr>
              <a:t>5.000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750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4.000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7.200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12.000</a:t>
            </a:r>
            <a:r>
              <a:rPr sz="1400" spc="19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4.800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5383" y="3830573"/>
            <a:ext cx="254635" cy="657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(2)</a:t>
            </a:r>
            <a:endParaRPr sz="1400">
              <a:latin typeface="Microsoft Sans Serif"/>
              <a:cs typeface="Microsoft Sans Serif"/>
            </a:endParaRPr>
          </a:p>
          <a:p>
            <a:pPr marL="23495">
              <a:lnSpc>
                <a:spcPts val="1639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(4)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39"/>
              </a:lnSpc>
            </a:pPr>
            <a:r>
              <a:rPr sz="1400" spc="-5" dirty="0">
                <a:latin typeface="Microsoft Sans Serif"/>
                <a:cs typeface="Microsoft Sans Serif"/>
              </a:rPr>
              <a:t>(8)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17005" y="2534919"/>
            <a:ext cx="16624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Debito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verso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fornitori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01206" y="3614673"/>
            <a:ext cx="5295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Ca</a:t>
            </a:r>
            <a:r>
              <a:rPr sz="1400" dirty="0">
                <a:latin typeface="Microsoft Sans Serif"/>
                <a:cs typeface="Microsoft Sans Serif"/>
              </a:rPr>
              <a:t>s</a:t>
            </a:r>
            <a:r>
              <a:rPr sz="1400" spc="-5" dirty="0">
                <a:latin typeface="Microsoft Sans Serif"/>
                <a:cs typeface="Microsoft Sans Serif"/>
              </a:rPr>
              <a:t>sa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99378" y="2777108"/>
            <a:ext cx="2312035" cy="647700"/>
          </a:xfrm>
          <a:custGeom>
            <a:avLst/>
            <a:gdLst/>
            <a:ahLst/>
            <a:cxnLst/>
            <a:rect l="l" t="t" r="r" b="b"/>
            <a:pathLst>
              <a:path w="2312034" h="647700">
                <a:moveTo>
                  <a:pt x="1155953" y="12191"/>
                </a:moveTo>
                <a:lnTo>
                  <a:pt x="1157477" y="647700"/>
                </a:lnTo>
              </a:path>
              <a:path w="2312034" h="647700">
                <a:moveTo>
                  <a:pt x="0" y="0"/>
                </a:moveTo>
                <a:lnTo>
                  <a:pt x="2311907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99378" y="3856101"/>
            <a:ext cx="2312035" cy="864235"/>
          </a:xfrm>
          <a:custGeom>
            <a:avLst/>
            <a:gdLst/>
            <a:ahLst/>
            <a:cxnLst/>
            <a:rect l="l" t="t" r="r" b="b"/>
            <a:pathLst>
              <a:path w="2312034" h="864235">
                <a:moveTo>
                  <a:pt x="1155953" y="12954"/>
                </a:moveTo>
                <a:lnTo>
                  <a:pt x="1157477" y="864107"/>
                </a:lnTo>
              </a:path>
              <a:path w="2312034" h="864235">
                <a:moveTo>
                  <a:pt x="0" y="0"/>
                </a:moveTo>
                <a:lnTo>
                  <a:pt x="2311907" y="2286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106934"/>
            <a:ext cx="63950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dirty="0" smtClean="0">
                <a:solidFill>
                  <a:srgbClr val="0000FF"/>
                </a:solidFill>
                <a:latin typeface="Arial"/>
                <a:cs typeface="Arial"/>
              </a:rPr>
              <a:t>Pizza</a:t>
            </a:r>
            <a:r>
              <a:rPr sz="2800" i="1" spc="-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srl:</a:t>
            </a:r>
            <a:r>
              <a:rPr sz="28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scritture</a:t>
            </a:r>
            <a:r>
              <a:rPr sz="2800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contabili</a:t>
            </a:r>
            <a:r>
              <a:rPr sz="2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FF"/>
                </a:solidFill>
                <a:latin typeface="Arial"/>
                <a:cs typeface="Arial"/>
              </a:rPr>
              <a:t>(12)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466" y="3050539"/>
            <a:ext cx="4648200" cy="10071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65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poiché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-5" dirty="0">
                <a:latin typeface="Microsoft Sans Serif"/>
                <a:cs typeface="Microsoft Sans Serif"/>
              </a:rPr>
              <a:t> servizio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stato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reso,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</a:t>
            </a:r>
            <a:r>
              <a:rPr sz="1400" spc="-5" dirty="0">
                <a:latin typeface="Microsoft Sans Serif"/>
                <a:cs typeface="Microsoft Sans Serif"/>
              </a:rPr>
              <a:t> ricavi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sono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realizzati, anche se non ancora pagati. Il conto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ricavi </a:t>
            </a:r>
            <a:r>
              <a:rPr sz="1400" spc="-5" dirty="0">
                <a:latin typeface="Microsoft Sans Serif"/>
                <a:cs typeface="Microsoft Sans Serif"/>
              </a:rPr>
              <a:t>è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pertanto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accresciuto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Poiché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-5" dirty="0">
                <a:latin typeface="Microsoft Sans Serif"/>
                <a:cs typeface="Microsoft Sans Serif"/>
              </a:rPr>
              <a:t> vendita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non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avvenuta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cassa,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allora</a:t>
            </a:r>
            <a:r>
              <a:rPr sz="1400" spc="-5" dirty="0">
                <a:latin typeface="Microsoft Sans Serif"/>
                <a:cs typeface="Microsoft Sans Serif"/>
              </a:rPr>
              <a:t> aumenta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l’attività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“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crediti 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commerciali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(dare).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Si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tratta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transazione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reddito.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2" y="2249169"/>
            <a:ext cx="45548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Il</a:t>
            </a:r>
            <a:r>
              <a:rPr sz="1400" spc="229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13</a:t>
            </a:r>
            <a:r>
              <a:rPr sz="1400" spc="27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agosto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l'azienda</a:t>
            </a:r>
            <a:r>
              <a:rPr sz="1400" spc="4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fornisce</a:t>
            </a:r>
            <a:r>
              <a:rPr sz="1400" spc="3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credito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merce</a:t>
            </a:r>
            <a:r>
              <a:rPr sz="1400" spc="44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</a:t>
            </a:r>
            <a:r>
              <a:rPr sz="1400" spc="30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3252" y="2452369"/>
            <a:ext cx="42100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party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3181" y="2433319"/>
            <a:ext cx="52006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200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2100" spc="-7" baseline="-5952" dirty="0">
                <a:latin typeface="Microsoft Sans Serif"/>
                <a:cs typeface="Microsoft Sans Serif"/>
              </a:rPr>
              <a:t>€</a:t>
            </a:r>
            <a:endParaRPr sz="2100" baseline="-5952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3259" y="3112769"/>
            <a:ext cx="56896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12.000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200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88959" y="3112769"/>
            <a:ext cx="243840" cy="454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(6)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(9)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83605" y="4192523"/>
            <a:ext cx="2438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(9)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64959" y="4192523"/>
            <a:ext cx="3225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200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66559" y="2896869"/>
            <a:ext cx="5092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Ricavi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32905" y="3976623"/>
            <a:ext cx="153479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Crediti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commerciali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51778" y="3139058"/>
            <a:ext cx="2312035" cy="647700"/>
          </a:xfrm>
          <a:custGeom>
            <a:avLst/>
            <a:gdLst/>
            <a:ahLst/>
            <a:cxnLst/>
            <a:rect l="l" t="t" r="r" b="b"/>
            <a:pathLst>
              <a:path w="2312034" h="647700">
                <a:moveTo>
                  <a:pt x="1155953" y="12191"/>
                </a:moveTo>
                <a:lnTo>
                  <a:pt x="1157477" y="647699"/>
                </a:lnTo>
              </a:path>
              <a:path w="2312034" h="647700">
                <a:moveTo>
                  <a:pt x="0" y="0"/>
                </a:moveTo>
                <a:lnTo>
                  <a:pt x="2311907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51778" y="4218051"/>
            <a:ext cx="2312035" cy="647700"/>
          </a:xfrm>
          <a:custGeom>
            <a:avLst/>
            <a:gdLst/>
            <a:ahLst/>
            <a:cxnLst/>
            <a:rect l="l" t="t" r="r" b="b"/>
            <a:pathLst>
              <a:path w="2312034" h="647700">
                <a:moveTo>
                  <a:pt x="1155953" y="12954"/>
                </a:moveTo>
                <a:lnTo>
                  <a:pt x="1157477" y="647700"/>
                </a:lnTo>
              </a:path>
              <a:path w="2312034" h="647700">
                <a:moveTo>
                  <a:pt x="0" y="0"/>
                </a:moveTo>
                <a:lnTo>
                  <a:pt x="2311907" y="2286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 smtClean="0"/>
              <a:t>Pizza</a:t>
            </a:r>
            <a:r>
              <a:rPr spc="40" dirty="0" smtClean="0"/>
              <a:t> </a:t>
            </a:r>
            <a:r>
              <a:rPr spc="-10" dirty="0"/>
              <a:t>srl:</a:t>
            </a:r>
            <a:r>
              <a:rPr spc="40" dirty="0"/>
              <a:t> </a:t>
            </a:r>
            <a:r>
              <a:rPr spc="-5" dirty="0"/>
              <a:t>scritture </a:t>
            </a:r>
            <a:r>
              <a:rPr spc="-1155" dirty="0"/>
              <a:t> </a:t>
            </a:r>
            <a:r>
              <a:rPr spc="-10" dirty="0"/>
              <a:t>contabili</a:t>
            </a:r>
            <a:r>
              <a:rPr spc="45" dirty="0"/>
              <a:t> </a:t>
            </a:r>
            <a:r>
              <a:rPr spc="-5" dirty="0"/>
              <a:t>(13)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466" y="3050539"/>
            <a:ext cx="4648200" cy="8166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ct val="90300"/>
              </a:lnSpc>
              <a:spcBef>
                <a:spcPts val="260"/>
              </a:spcBef>
            </a:pP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Analisi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raccolta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credito</a:t>
            </a:r>
            <a:r>
              <a:rPr sz="1400" spc="1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aumenta</a:t>
            </a:r>
            <a:r>
              <a:rPr sz="1400" spc="17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cassa</a:t>
            </a:r>
            <a:r>
              <a:rPr sz="1400" spc="1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(dare).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transazione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elimina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anche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l’obbligo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cliente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nei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confronti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dell’azienda</a:t>
            </a:r>
            <a:r>
              <a:rPr sz="1400" spc="-5" dirty="0">
                <a:latin typeface="Microsoft Sans Serif"/>
                <a:cs typeface="Microsoft Sans Serif"/>
              </a:rPr>
              <a:t> 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pertanto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r>
              <a:rPr sz="1400" spc="-5" dirty="0">
                <a:latin typeface="Microsoft Sans Serif"/>
                <a:cs typeface="Microsoft Sans Serif"/>
              </a:rPr>
              <a:t> conto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S PGothic"/>
                <a:cs typeface="MS PGothic"/>
              </a:rPr>
              <a:t>“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crediti </a:t>
            </a:r>
            <a:r>
              <a:rPr sz="14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commerciali</a:t>
            </a:r>
            <a:r>
              <a:rPr sz="1400" spc="-5" dirty="0">
                <a:latin typeface="MS PGothic"/>
                <a:cs typeface="MS PGothic"/>
              </a:rPr>
              <a:t>”</a:t>
            </a:r>
            <a:r>
              <a:rPr sz="1400" spc="-60" dirty="0">
                <a:latin typeface="MS PGothic"/>
                <a:cs typeface="MS PGothic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è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ridotto </a:t>
            </a:r>
            <a:r>
              <a:rPr sz="1400" spc="-10" dirty="0">
                <a:latin typeface="Microsoft Sans Serif"/>
                <a:cs typeface="Microsoft Sans Serif"/>
              </a:rPr>
              <a:t>di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pari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importo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(avere).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1205" y="2852419"/>
            <a:ext cx="187261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93165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(9)	200</a:t>
            </a:r>
            <a:r>
              <a:rPr sz="1400" spc="1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200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851" y="1988819"/>
            <a:ext cx="6894830" cy="886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5300">
              <a:lnSpc>
                <a:spcPts val="1639"/>
              </a:lnSpc>
              <a:spcBef>
                <a:spcPts val="95"/>
              </a:spcBef>
              <a:tabLst>
                <a:tab pos="735965" algn="l"/>
                <a:tab pos="1091565" algn="l"/>
                <a:tab pos="1790064" algn="l"/>
                <a:tab pos="2654300" algn="l"/>
                <a:tab pos="3289300" algn="l"/>
                <a:tab pos="3632200" algn="l"/>
                <a:tab pos="4470400" algn="l"/>
                <a:tab pos="487680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Il	29	agosto	l'azienda	riceve	un	assegno	per	</a:t>
            </a:r>
            <a:r>
              <a:rPr sz="1400" spc="-10" dirty="0">
                <a:latin typeface="Microsoft Sans Serif"/>
                <a:cs typeface="Microsoft Sans Serif"/>
              </a:rPr>
              <a:t>il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39"/>
              </a:lnSpc>
              <a:tabLst>
                <a:tab pos="5767705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pagamento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della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merce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fornita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al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party	200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€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400" spc="-5" dirty="0">
                <a:latin typeface="Microsoft Sans Serif"/>
                <a:cs typeface="Microsoft Sans Serif"/>
              </a:rPr>
              <a:t>Crediti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commerciali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36559" y="2852419"/>
            <a:ext cx="3429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(13)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1205" y="3932173"/>
            <a:ext cx="345440" cy="886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(1)</a:t>
            </a:r>
            <a:endParaRPr sz="14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(3)</a:t>
            </a:r>
            <a:endParaRPr sz="14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(6)</a:t>
            </a:r>
            <a:endParaRPr sz="1400">
              <a:latin typeface="Microsoft Sans Serif"/>
              <a:cs typeface="Microsoft Sans Serif"/>
            </a:endParaRPr>
          </a:p>
          <a:p>
            <a:pPr marR="7620" algn="r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(13)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65185" y="4535423"/>
            <a:ext cx="3429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(12)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58305" y="3932173"/>
            <a:ext cx="1093470" cy="8864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101600">
              <a:lnSpc>
                <a:spcPct val="101200"/>
              </a:lnSpc>
              <a:spcBef>
                <a:spcPts val="75"/>
              </a:spcBef>
            </a:pPr>
            <a:r>
              <a:rPr sz="1400" spc="-5" dirty="0">
                <a:latin typeface="Microsoft Sans Serif"/>
                <a:cs typeface="Microsoft Sans Serif"/>
              </a:rPr>
              <a:t>5.000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750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4.000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7.200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12.000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2100" spc="-7" baseline="1984" dirty="0">
                <a:latin typeface="Microsoft Sans Serif"/>
                <a:cs typeface="Microsoft Sans Serif"/>
              </a:rPr>
              <a:t>4.800</a:t>
            </a:r>
            <a:endParaRPr sz="2100" baseline="1984">
              <a:latin typeface="Microsoft Sans Serif"/>
              <a:cs typeface="Microsoft Sans Serif"/>
            </a:endParaRPr>
          </a:p>
          <a:p>
            <a:pPr marL="266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200</a:t>
            </a:r>
            <a:r>
              <a:rPr sz="1400" spc="1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3.000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1206" y="3716273"/>
            <a:ext cx="5295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Ca</a:t>
            </a:r>
            <a:r>
              <a:rPr sz="1400" dirty="0">
                <a:latin typeface="Microsoft Sans Serif"/>
                <a:cs typeface="Microsoft Sans Serif"/>
              </a:rPr>
              <a:t>s</a:t>
            </a:r>
            <a:r>
              <a:rPr sz="1400" spc="-5" dirty="0">
                <a:latin typeface="Microsoft Sans Serif"/>
                <a:cs typeface="Microsoft Sans Serif"/>
              </a:rPr>
              <a:t>sa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99378" y="2878454"/>
            <a:ext cx="2312035" cy="647700"/>
          </a:xfrm>
          <a:custGeom>
            <a:avLst/>
            <a:gdLst/>
            <a:ahLst/>
            <a:cxnLst/>
            <a:rect l="l" t="t" r="r" b="b"/>
            <a:pathLst>
              <a:path w="2312034" h="647700">
                <a:moveTo>
                  <a:pt x="1155953" y="12954"/>
                </a:moveTo>
                <a:lnTo>
                  <a:pt x="1157477" y="647700"/>
                </a:lnTo>
              </a:path>
              <a:path w="2312034" h="647700">
                <a:moveTo>
                  <a:pt x="0" y="0"/>
                </a:moveTo>
                <a:lnTo>
                  <a:pt x="2311907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9378" y="3958209"/>
            <a:ext cx="2312035" cy="863600"/>
          </a:xfrm>
          <a:custGeom>
            <a:avLst/>
            <a:gdLst/>
            <a:ahLst/>
            <a:cxnLst/>
            <a:rect l="l" t="t" r="r" b="b"/>
            <a:pathLst>
              <a:path w="2312034" h="863600">
                <a:moveTo>
                  <a:pt x="1155953" y="12192"/>
                </a:moveTo>
                <a:lnTo>
                  <a:pt x="1157477" y="863346"/>
                </a:lnTo>
              </a:path>
              <a:path w="2312034" h="863600">
                <a:moveTo>
                  <a:pt x="0" y="0"/>
                </a:moveTo>
                <a:lnTo>
                  <a:pt x="2311907" y="152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33257" y="3932173"/>
            <a:ext cx="24701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Microsoft Sans Serif"/>
                <a:cs typeface="Microsoft Sans Serif"/>
              </a:rPr>
              <a:t>(2)</a:t>
            </a:r>
            <a:endParaRPr sz="1400">
              <a:latin typeface="Microsoft Sans Serif"/>
              <a:cs typeface="Microsoft Sans Serif"/>
            </a:endParaRPr>
          </a:p>
          <a:p>
            <a:pPr marL="15875">
              <a:lnSpc>
                <a:spcPts val="1560"/>
              </a:lnSpc>
              <a:spcBef>
                <a:spcPts val="20"/>
              </a:spcBef>
            </a:pPr>
            <a:r>
              <a:rPr sz="1400" spc="-5" dirty="0">
                <a:latin typeface="Microsoft Sans Serif"/>
                <a:cs typeface="Microsoft Sans Serif"/>
              </a:rPr>
              <a:t>(4)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60"/>
              </a:lnSpc>
            </a:pPr>
            <a:r>
              <a:rPr sz="1400" spc="-5" dirty="0">
                <a:latin typeface="Microsoft Sans Serif"/>
                <a:cs typeface="Microsoft Sans Serif"/>
              </a:rPr>
              <a:t>(8)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8580" y="94488"/>
            <a:ext cx="6798945" cy="1652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Il</a:t>
            </a:r>
            <a:r>
              <a:rPr spc="45" dirty="0"/>
              <a:t> </a:t>
            </a:r>
            <a:r>
              <a:rPr spc="-5" dirty="0"/>
              <a:t>conto</a:t>
            </a:r>
            <a:r>
              <a:rPr spc="45" dirty="0"/>
              <a:t> </a:t>
            </a:r>
            <a:r>
              <a:rPr spc="-5" dirty="0"/>
              <a:t>a</a:t>
            </a:r>
            <a:r>
              <a:rPr spc="55" dirty="0"/>
              <a:t> </a:t>
            </a:r>
            <a:r>
              <a:rPr spc="-10" dirty="0"/>
              <a:t>sezioni</a:t>
            </a:r>
            <a:r>
              <a:rPr spc="50" dirty="0"/>
              <a:t> </a:t>
            </a:r>
            <a:r>
              <a:rPr spc="-10" dirty="0"/>
              <a:t>divise: </a:t>
            </a:r>
            <a:r>
              <a:rPr spc="-5" dirty="0"/>
              <a:t> chiudere/azzerare</a:t>
            </a:r>
            <a:r>
              <a:rPr spc="25" dirty="0"/>
              <a:t> </a:t>
            </a:r>
            <a:r>
              <a:rPr dirty="0"/>
              <a:t>un</a:t>
            </a:r>
            <a:r>
              <a:rPr spc="30" dirty="0"/>
              <a:t> </a:t>
            </a:r>
            <a:r>
              <a:rPr dirty="0"/>
              <a:t>conto</a:t>
            </a:r>
          </a:p>
          <a:p>
            <a:pPr marL="1758314">
              <a:lnSpc>
                <a:spcPct val="100000"/>
              </a:lnSpc>
              <a:spcBef>
                <a:spcPts val="335"/>
              </a:spcBef>
              <a:tabLst>
                <a:tab pos="2748915" algn="l"/>
              </a:tabLst>
            </a:pPr>
            <a:r>
              <a:rPr sz="2400" i="1" baseline="-3472" dirty="0">
                <a:solidFill>
                  <a:srgbClr val="000000"/>
                </a:solidFill>
                <a:latin typeface="Arial"/>
                <a:cs typeface="Arial"/>
              </a:rPr>
              <a:t>DARE	</a:t>
            </a:r>
            <a:r>
              <a:rPr sz="1600" i="1" spc="-20" dirty="0">
                <a:solidFill>
                  <a:srgbClr val="000000"/>
                </a:solidFill>
                <a:latin typeface="Arial"/>
                <a:cs typeface="Arial"/>
              </a:rPr>
              <a:t>AVERE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7047" y="4408678"/>
            <a:ext cx="6464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4F81BC"/>
                </a:solidFill>
                <a:latin typeface="Microsoft Sans Serif"/>
                <a:cs typeface="Microsoft Sans Serif"/>
              </a:rPr>
              <a:t>1</a:t>
            </a:r>
            <a:r>
              <a:rPr sz="1600" spc="-5" dirty="0">
                <a:solidFill>
                  <a:srgbClr val="4F81BC"/>
                </a:solidFill>
                <a:latin typeface="Microsoft Sans Serif"/>
                <a:cs typeface="Microsoft Sans Serif"/>
              </a:rPr>
              <a:t>0</a:t>
            </a:r>
            <a:r>
              <a:rPr sz="1600" dirty="0">
                <a:solidFill>
                  <a:srgbClr val="4F81BC"/>
                </a:solidFill>
                <a:latin typeface="Microsoft Sans Serif"/>
                <a:cs typeface="Microsoft Sans Serif"/>
              </a:rPr>
              <a:t>.7</a:t>
            </a:r>
            <a:r>
              <a:rPr sz="1600" spc="-10" dirty="0">
                <a:solidFill>
                  <a:srgbClr val="4F81BC"/>
                </a:solidFill>
                <a:latin typeface="Microsoft Sans Serif"/>
                <a:cs typeface="Microsoft Sans Serif"/>
              </a:rPr>
              <a:t>0</a:t>
            </a:r>
            <a:r>
              <a:rPr sz="1600" dirty="0">
                <a:solidFill>
                  <a:srgbClr val="4F81BC"/>
                </a:solidFill>
                <a:latin typeface="Microsoft Sans Serif"/>
                <a:cs typeface="Microsoft Sans Serif"/>
              </a:rPr>
              <a:t>0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718684" y="4643628"/>
            <a:ext cx="3524885" cy="2224405"/>
            <a:chOff x="4718684" y="4643628"/>
            <a:chExt cx="3524885" cy="2224405"/>
          </a:xfrm>
        </p:grpSpPr>
        <p:sp>
          <p:nvSpPr>
            <p:cNvPr id="5" name="object 5"/>
            <p:cNvSpPr/>
            <p:nvPr/>
          </p:nvSpPr>
          <p:spPr>
            <a:xfrm>
              <a:off x="4728209" y="4653153"/>
              <a:ext cx="3505835" cy="2205355"/>
            </a:xfrm>
            <a:custGeom>
              <a:avLst/>
              <a:gdLst/>
              <a:ahLst/>
              <a:cxnLst/>
              <a:rect l="l" t="t" r="r" b="b"/>
              <a:pathLst>
                <a:path w="3505834" h="2205354">
                  <a:moveTo>
                    <a:pt x="3223767" y="514350"/>
                  </a:moveTo>
                  <a:lnTo>
                    <a:pt x="688339" y="514350"/>
                  </a:lnTo>
                  <a:lnTo>
                    <a:pt x="642644" y="518040"/>
                  </a:lnTo>
                  <a:lnTo>
                    <a:pt x="599290" y="528723"/>
                  </a:lnTo>
                  <a:lnTo>
                    <a:pt x="558859" y="545817"/>
                  </a:lnTo>
                  <a:lnTo>
                    <a:pt x="521933" y="568742"/>
                  </a:lnTo>
                  <a:lnTo>
                    <a:pt x="489092" y="596915"/>
                  </a:lnTo>
                  <a:lnTo>
                    <a:pt x="460919" y="629756"/>
                  </a:lnTo>
                  <a:lnTo>
                    <a:pt x="437994" y="666682"/>
                  </a:lnTo>
                  <a:lnTo>
                    <a:pt x="420900" y="707113"/>
                  </a:lnTo>
                  <a:lnTo>
                    <a:pt x="410217" y="750467"/>
                  </a:lnTo>
                  <a:lnTo>
                    <a:pt x="406526" y="796163"/>
                  </a:lnTo>
                  <a:lnTo>
                    <a:pt x="406526" y="1923402"/>
                  </a:lnTo>
                  <a:lnTo>
                    <a:pt x="410217" y="1969116"/>
                  </a:lnTo>
                  <a:lnTo>
                    <a:pt x="420900" y="2012481"/>
                  </a:lnTo>
                  <a:lnTo>
                    <a:pt x="437994" y="2052918"/>
                  </a:lnTo>
                  <a:lnTo>
                    <a:pt x="460919" y="2089845"/>
                  </a:lnTo>
                  <a:lnTo>
                    <a:pt x="489092" y="2122683"/>
                  </a:lnTo>
                  <a:lnTo>
                    <a:pt x="521933" y="2150852"/>
                  </a:lnTo>
                  <a:lnTo>
                    <a:pt x="558859" y="2173771"/>
                  </a:lnTo>
                  <a:lnTo>
                    <a:pt x="599290" y="2190860"/>
                  </a:lnTo>
                  <a:lnTo>
                    <a:pt x="642644" y="2201539"/>
                  </a:lnTo>
                  <a:lnTo>
                    <a:pt x="688339" y="2205227"/>
                  </a:lnTo>
                  <a:lnTo>
                    <a:pt x="3223767" y="2205227"/>
                  </a:lnTo>
                  <a:lnTo>
                    <a:pt x="3269463" y="2201539"/>
                  </a:lnTo>
                  <a:lnTo>
                    <a:pt x="3312817" y="2190860"/>
                  </a:lnTo>
                  <a:lnTo>
                    <a:pt x="3353248" y="2173771"/>
                  </a:lnTo>
                  <a:lnTo>
                    <a:pt x="3390174" y="2150852"/>
                  </a:lnTo>
                  <a:lnTo>
                    <a:pt x="3423015" y="2122683"/>
                  </a:lnTo>
                  <a:lnTo>
                    <a:pt x="3451188" y="2089845"/>
                  </a:lnTo>
                  <a:lnTo>
                    <a:pt x="3474113" y="2052918"/>
                  </a:lnTo>
                  <a:lnTo>
                    <a:pt x="3491207" y="2012481"/>
                  </a:lnTo>
                  <a:lnTo>
                    <a:pt x="3501890" y="1969116"/>
                  </a:lnTo>
                  <a:lnTo>
                    <a:pt x="3505581" y="1923402"/>
                  </a:lnTo>
                  <a:lnTo>
                    <a:pt x="3505581" y="796163"/>
                  </a:lnTo>
                  <a:lnTo>
                    <a:pt x="3501890" y="750467"/>
                  </a:lnTo>
                  <a:lnTo>
                    <a:pt x="3491207" y="707113"/>
                  </a:lnTo>
                  <a:lnTo>
                    <a:pt x="3474113" y="666682"/>
                  </a:lnTo>
                  <a:lnTo>
                    <a:pt x="3451188" y="629756"/>
                  </a:lnTo>
                  <a:lnTo>
                    <a:pt x="3423015" y="596915"/>
                  </a:lnTo>
                  <a:lnTo>
                    <a:pt x="3390174" y="568742"/>
                  </a:lnTo>
                  <a:lnTo>
                    <a:pt x="3353248" y="545817"/>
                  </a:lnTo>
                  <a:lnTo>
                    <a:pt x="3312817" y="528723"/>
                  </a:lnTo>
                  <a:lnTo>
                    <a:pt x="3269463" y="518040"/>
                  </a:lnTo>
                  <a:lnTo>
                    <a:pt x="3223767" y="514350"/>
                  </a:lnTo>
                  <a:close/>
                </a:path>
                <a:path w="3505834" h="2205354">
                  <a:moveTo>
                    <a:pt x="0" y="0"/>
                  </a:moveTo>
                  <a:lnTo>
                    <a:pt x="923036" y="514350"/>
                  </a:lnTo>
                  <a:lnTo>
                    <a:pt x="1697736" y="514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8209" y="4653153"/>
              <a:ext cx="3505835" cy="2205355"/>
            </a:xfrm>
            <a:custGeom>
              <a:avLst/>
              <a:gdLst/>
              <a:ahLst/>
              <a:cxnLst/>
              <a:rect l="l" t="t" r="r" b="b"/>
              <a:pathLst>
                <a:path w="3505834" h="2205354">
                  <a:moveTo>
                    <a:pt x="406526" y="796163"/>
                  </a:moveTo>
                  <a:lnTo>
                    <a:pt x="410217" y="750467"/>
                  </a:lnTo>
                  <a:lnTo>
                    <a:pt x="420900" y="707113"/>
                  </a:lnTo>
                  <a:lnTo>
                    <a:pt x="437994" y="666682"/>
                  </a:lnTo>
                  <a:lnTo>
                    <a:pt x="460919" y="629756"/>
                  </a:lnTo>
                  <a:lnTo>
                    <a:pt x="489092" y="596915"/>
                  </a:lnTo>
                  <a:lnTo>
                    <a:pt x="521933" y="568742"/>
                  </a:lnTo>
                  <a:lnTo>
                    <a:pt x="558859" y="545817"/>
                  </a:lnTo>
                  <a:lnTo>
                    <a:pt x="599290" y="528723"/>
                  </a:lnTo>
                  <a:lnTo>
                    <a:pt x="642644" y="518040"/>
                  </a:lnTo>
                  <a:lnTo>
                    <a:pt x="688339" y="514350"/>
                  </a:lnTo>
                  <a:lnTo>
                    <a:pt x="923036" y="514350"/>
                  </a:lnTo>
                  <a:lnTo>
                    <a:pt x="0" y="0"/>
                  </a:lnTo>
                  <a:lnTo>
                    <a:pt x="1697736" y="514350"/>
                  </a:lnTo>
                  <a:lnTo>
                    <a:pt x="3223767" y="514350"/>
                  </a:lnTo>
                  <a:lnTo>
                    <a:pt x="3269463" y="518040"/>
                  </a:lnTo>
                  <a:lnTo>
                    <a:pt x="3312817" y="528723"/>
                  </a:lnTo>
                  <a:lnTo>
                    <a:pt x="3353248" y="545817"/>
                  </a:lnTo>
                  <a:lnTo>
                    <a:pt x="3390174" y="568742"/>
                  </a:lnTo>
                  <a:lnTo>
                    <a:pt x="3423015" y="596915"/>
                  </a:lnTo>
                  <a:lnTo>
                    <a:pt x="3451188" y="629756"/>
                  </a:lnTo>
                  <a:lnTo>
                    <a:pt x="3474113" y="666682"/>
                  </a:lnTo>
                  <a:lnTo>
                    <a:pt x="3491207" y="707113"/>
                  </a:lnTo>
                  <a:lnTo>
                    <a:pt x="3501890" y="750467"/>
                  </a:lnTo>
                  <a:lnTo>
                    <a:pt x="3505581" y="796163"/>
                  </a:lnTo>
                  <a:lnTo>
                    <a:pt x="3505581" y="1218882"/>
                  </a:lnTo>
                  <a:lnTo>
                    <a:pt x="3505581" y="1923402"/>
                  </a:lnTo>
                  <a:lnTo>
                    <a:pt x="3501890" y="1969116"/>
                  </a:lnTo>
                  <a:lnTo>
                    <a:pt x="3491207" y="2012481"/>
                  </a:lnTo>
                  <a:lnTo>
                    <a:pt x="3474113" y="2052918"/>
                  </a:lnTo>
                  <a:lnTo>
                    <a:pt x="3451188" y="2089845"/>
                  </a:lnTo>
                  <a:lnTo>
                    <a:pt x="3423015" y="2122683"/>
                  </a:lnTo>
                  <a:lnTo>
                    <a:pt x="3390174" y="2150852"/>
                  </a:lnTo>
                  <a:lnTo>
                    <a:pt x="3353248" y="2173771"/>
                  </a:lnTo>
                  <a:lnTo>
                    <a:pt x="3312817" y="2190860"/>
                  </a:lnTo>
                  <a:lnTo>
                    <a:pt x="3269463" y="2201539"/>
                  </a:lnTo>
                  <a:lnTo>
                    <a:pt x="3223767" y="2205227"/>
                  </a:lnTo>
                  <a:lnTo>
                    <a:pt x="1697736" y="2205227"/>
                  </a:lnTo>
                  <a:lnTo>
                    <a:pt x="923036" y="2205227"/>
                  </a:lnTo>
                  <a:lnTo>
                    <a:pt x="688339" y="2205227"/>
                  </a:lnTo>
                  <a:lnTo>
                    <a:pt x="642644" y="2201539"/>
                  </a:lnTo>
                  <a:lnTo>
                    <a:pt x="599290" y="2190860"/>
                  </a:lnTo>
                  <a:lnTo>
                    <a:pt x="558859" y="2173771"/>
                  </a:lnTo>
                  <a:lnTo>
                    <a:pt x="521933" y="2150852"/>
                  </a:lnTo>
                  <a:lnTo>
                    <a:pt x="489092" y="2122683"/>
                  </a:lnTo>
                  <a:lnTo>
                    <a:pt x="460919" y="2089845"/>
                  </a:lnTo>
                  <a:lnTo>
                    <a:pt x="437994" y="2052918"/>
                  </a:lnTo>
                  <a:lnTo>
                    <a:pt x="420900" y="2012481"/>
                  </a:lnTo>
                  <a:lnTo>
                    <a:pt x="410217" y="1969116"/>
                  </a:lnTo>
                  <a:lnTo>
                    <a:pt x="406526" y="1923402"/>
                  </a:lnTo>
                  <a:lnTo>
                    <a:pt x="406526" y="1218882"/>
                  </a:lnTo>
                  <a:lnTo>
                    <a:pt x="406526" y="79616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24855" y="5249926"/>
            <a:ext cx="2717800" cy="153416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indent="-635" algn="ctr">
              <a:lnSpc>
                <a:spcPts val="1939"/>
              </a:lnSpc>
              <a:spcBef>
                <a:spcPts val="345"/>
              </a:spcBef>
            </a:pPr>
            <a:r>
              <a:rPr sz="1800" spc="-5" dirty="0">
                <a:latin typeface="Microsoft Sans Serif"/>
                <a:cs typeface="Microsoft Sans Serif"/>
              </a:rPr>
              <a:t>Calcolare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il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saldo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e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iscrivere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il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medesimo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nella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sezione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del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conto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ove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la </a:t>
            </a:r>
            <a:r>
              <a:rPr sz="1800" spc="-5" dirty="0">
                <a:latin typeface="Microsoft Sans Serif"/>
                <a:cs typeface="Microsoft Sans Serif"/>
              </a:rPr>
              <a:t> somma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dei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valori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risulta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minore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in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modo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che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le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due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sezioni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bilancino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924550" y="3044189"/>
            <a:ext cx="2196465" cy="1055370"/>
            <a:chOff x="5924550" y="3044189"/>
            <a:chExt cx="2196465" cy="1055370"/>
          </a:xfrm>
        </p:grpSpPr>
        <p:sp>
          <p:nvSpPr>
            <p:cNvPr id="9" name="object 9"/>
            <p:cNvSpPr/>
            <p:nvPr/>
          </p:nvSpPr>
          <p:spPr>
            <a:xfrm>
              <a:off x="5934075" y="3056000"/>
              <a:ext cx="2177415" cy="0"/>
            </a:xfrm>
            <a:custGeom>
              <a:avLst/>
              <a:gdLst/>
              <a:ahLst/>
              <a:cxnLst/>
              <a:rect l="l" t="t" r="r" b="b"/>
              <a:pathLst>
                <a:path w="2177415">
                  <a:moveTo>
                    <a:pt x="0" y="0"/>
                  </a:moveTo>
                  <a:lnTo>
                    <a:pt x="21770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97064" y="3053714"/>
              <a:ext cx="0" cy="1036319"/>
            </a:xfrm>
            <a:custGeom>
              <a:avLst/>
              <a:gdLst/>
              <a:ahLst/>
              <a:cxnLst/>
              <a:rect l="l" t="t" r="r" b="b"/>
              <a:pathLst>
                <a:path h="1036320">
                  <a:moveTo>
                    <a:pt x="0" y="0"/>
                  </a:moveTo>
                  <a:lnTo>
                    <a:pt x="0" y="1036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247129" y="3103625"/>
            <a:ext cx="6464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4F81BC"/>
                </a:solidFill>
                <a:latin typeface="Microsoft Sans Serif"/>
                <a:cs typeface="Microsoft Sans Serif"/>
              </a:rPr>
              <a:t>1</a:t>
            </a:r>
            <a:r>
              <a:rPr sz="1600" spc="-5" dirty="0">
                <a:solidFill>
                  <a:srgbClr val="4F81BC"/>
                </a:solidFill>
                <a:latin typeface="Microsoft Sans Serif"/>
                <a:cs typeface="Microsoft Sans Serif"/>
              </a:rPr>
              <a:t>0</a:t>
            </a:r>
            <a:r>
              <a:rPr sz="1600" dirty="0">
                <a:solidFill>
                  <a:srgbClr val="4F81BC"/>
                </a:solidFill>
                <a:latin typeface="Microsoft Sans Serif"/>
                <a:cs typeface="Microsoft Sans Serif"/>
              </a:rPr>
              <a:t>.7</a:t>
            </a:r>
            <a:r>
              <a:rPr sz="1600" spc="-10" dirty="0">
                <a:solidFill>
                  <a:srgbClr val="4F81BC"/>
                </a:solidFill>
                <a:latin typeface="Microsoft Sans Serif"/>
                <a:cs typeface="Microsoft Sans Serif"/>
              </a:rPr>
              <a:t>0</a:t>
            </a:r>
            <a:r>
              <a:rPr sz="1600" dirty="0">
                <a:solidFill>
                  <a:srgbClr val="4F81BC"/>
                </a:solidFill>
                <a:latin typeface="Microsoft Sans Serif"/>
                <a:cs typeface="Microsoft Sans Serif"/>
              </a:rPr>
              <a:t>0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40021" y="3189223"/>
            <a:ext cx="1428115" cy="1302385"/>
          </a:xfrm>
          <a:custGeom>
            <a:avLst/>
            <a:gdLst/>
            <a:ahLst/>
            <a:cxnLst/>
            <a:rect l="l" t="t" r="r" b="b"/>
            <a:pathLst>
              <a:path w="1428114" h="1302385">
                <a:moveTo>
                  <a:pt x="1340054" y="29354"/>
                </a:moveTo>
                <a:lnTo>
                  <a:pt x="1291336" y="36956"/>
                </a:lnTo>
                <a:lnTo>
                  <a:pt x="1224788" y="54355"/>
                </a:lnTo>
                <a:lnTo>
                  <a:pt x="1159890" y="77470"/>
                </a:lnTo>
                <a:lnTo>
                  <a:pt x="1097152" y="106425"/>
                </a:lnTo>
                <a:lnTo>
                  <a:pt x="1037208" y="140335"/>
                </a:lnTo>
                <a:lnTo>
                  <a:pt x="980439" y="178942"/>
                </a:lnTo>
                <a:lnTo>
                  <a:pt x="927353" y="221868"/>
                </a:lnTo>
                <a:lnTo>
                  <a:pt x="878458" y="268477"/>
                </a:lnTo>
                <a:lnTo>
                  <a:pt x="834389" y="318388"/>
                </a:lnTo>
                <a:lnTo>
                  <a:pt x="795527" y="371093"/>
                </a:lnTo>
                <a:lnTo>
                  <a:pt x="762507" y="426338"/>
                </a:lnTo>
                <a:lnTo>
                  <a:pt x="735711" y="483615"/>
                </a:lnTo>
                <a:lnTo>
                  <a:pt x="716026" y="542417"/>
                </a:lnTo>
                <a:lnTo>
                  <a:pt x="703833" y="602361"/>
                </a:lnTo>
                <a:lnTo>
                  <a:pt x="699606" y="662939"/>
                </a:lnTo>
                <a:lnTo>
                  <a:pt x="698626" y="690244"/>
                </a:lnTo>
                <a:lnTo>
                  <a:pt x="690879" y="746632"/>
                </a:lnTo>
                <a:lnTo>
                  <a:pt x="675766" y="802639"/>
                </a:lnTo>
                <a:lnTo>
                  <a:pt x="653541" y="857757"/>
                </a:lnTo>
                <a:lnTo>
                  <a:pt x="625093" y="911478"/>
                </a:lnTo>
                <a:lnTo>
                  <a:pt x="590676" y="963168"/>
                </a:lnTo>
                <a:lnTo>
                  <a:pt x="550671" y="1012698"/>
                </a:lnTo>
                <a:lnTo>
                  <a:pt x="505840" y="1059180"/>
                </a:lnTo>
                <a:lnTo>
                  <a:pt x="456691" y="1102359"/>
                </a:lnTo>
                <a:lnTo>
                  <a:pt x="403478" y="1141602"/>
                </a:lnTo>
                <a:lnTo>
                  <a:pt x="347090" y="1176782"/>
                </a:lnTo>
                <a:lnTo>
                  <a:pt x="287781" y="1207134"/>
                </a:lnTo>
                <a:lnTo>
                  <a:pt x="226313" y="1232281"/>
                </a:lnTo>
                <a:lnTo>
                  <a:pt x="162940" y="1251839"/>
                </a:lnTo>
                <a:lnTo>
                  <a:pt x="98551" y="1265301"/>
                </a:lnTo>
                <a:lnTo>
                  <a:pt x="33400" y="1272158"/>
                </a:lnTo>
                <a:lnTo>
                  <a:pt x="0" y="1273175"/>
                </a:lnTo>
                <a:lnTo>
                  <a:pt x="762" y="1302131"/>
                </a:lnTo>
                <a:lnTo>
                  <a:pt x="68452" y="1298448"/>
                </a:lnTo>
                <a:lnTo>
                  <a:pt x="136143" y="1287907"/>
                </a:lnTo>
                <a:lnTo>
                  <a:pt x="202691" y="1270634"/>
                </a:lnTo>
                <a:lnTo>
                  <a:pt x="267715" y="1247394"/>
                </a:lnTo>
                <a:lnTo>
                  <a:pt x="330326" y="1218692"/>
                </a:lnTo>
                <a:lnTo>
                  <a:pt x="390398" y="1184656"/>
                </a:lnTo>
                <a:lnTo>
                  <a:pt x="447293" y="1146048"/>
                </a:lnTo>
                <a:lnTo>
                  <a:pt x="500379" y="1103376"/>
                </a:lnTo>
                <a:lnTo>
                  <a:pt x="549275" y="1056894"/>
                </a:lnTo>
                <a:lnTo>
                  <a:pt x="593343" y="1006982"/>
                </a:lnTo>
                <a:lnTo>
                  <a:pt x="632332" y="954277"/>
                </a:lnTo>
                <a:lnTo>
                  <a:pt x="665352" y="899032"/>
                </a:lnTo>
                <a:lnTo>
                  <a:pt x="692023" y="841882"/>
                </a:lnTo>
                <a:lnTo>
                  <a:pt x="711834" y="783208"/>
                </a:lnTo>
                <a:lnTo>
                  <a:pt x="724280" y="723519"/>
                </a:lnTo>
                <a:lnTo>
                  <a:pt x="728634" y="661924"/>
                </a:lnTo>
                <a:lnTo>
                  <a:pt x="729614" y="633602"/>
                </a:lnTo>
                <a:lnTo>
                  <a:pt x="732536" y="605282"/>
                </a:lnTo>
                <a:lnTo>
                  <a:pt x="744219" y="549148"/>
                </a:lnTo>
                <a:lnTo>
                  <a:pt x="762888" y="493521"/>
                </a:lnTo>
                <a:lnTo>
                  <a:pt x="788415" y="439293"/>
                </a:lnTo>
                <a:lnTo>
                  <a:pt x="819912" y="386588"/>
                </a:lnTo>
                <a:lnTo>
                  <a:pt x="857250" y="336041"/>
                </a:lnTo>
                <a:lnTo>
                  <a:pt x="899667" y="288036"/>
                </a:lnTo>
                <a:lnTo>
                  <a:pt x="946784" y="243204"/>
                </a:lnTo>
                <a:lnTo>
                  <a:pt x="998092" y="201929"/>
                </a:lnTo>
                <a:lnTo>
                  <a:pt x="1052956" y="164718"/>
                </a:lnTo>
                <a:lnTo>
                  <a:pt x="1110868" y="131952"/>
                </a:lnTo>
                <a:lnTo>
                  <a:pt x="1171448" y="104139"/>
                </a:lnTo>
                <a:lnTo>
                  <a:pt x="1233931" y="81787"/>
                </a:lnTo>
                <a:lnTo>
                  <a:pt x="1297939" y="65150"/>
                </a:lnTo>
                <a:lnTo>
                  <a:pt x="1342121" y="58129"/>
                </a:lnTo>
                <a:lnTo>
                  <a:pt x="1340054" y="29354"/>
                </a:lnTo>
                <a:close/>
              </a:path>
              <a:path w="1428114" h="1302385">
                <a:moveTo>
                  <a:pt x="1405594" y="27939"/>
                </a:moveTo>
                <a:lnTo>
                  <a:pt x="1354074" y="27939"/>
                </a:lnTo>
                <a:lnTo>
                  <a:pt x="1356994" y="56641"/>
                </a:lnTo>
                <a:lnTo>
                  <a:pt x="1342121" y="58129"/>
                </a:lnTo>
                <a:lnTo>
                  <a:pt x="1344167" y="86613"/>
                </a:lnTo>
                <a:lnTo>
                  <a:pt x="1427733" y="37084"/>
                </a:lnTo>
                <a:lnTo>
                  <a:pt x="1405594" y="27939"/>
                </a:lnTo>
                <a:close/>
              </a:path>
              <a:path w="1428114" h="1302385">
                <a:moveTo>
                  <a:pt x="1354074" y="27939"/>
                </a:moveTo>
                <a:lnTo>
                  <a:pt x="1340054" y="29354"/>
                </a:lnTo>
                <a:lnTo>
                  <a:pt x="1342121" y="58129"/>
                </a:lnTo>
                <a:lnTo>
                  <a:pt x="1356994" y="56641"/>
                </a:lnTo>
                <a:lnTo>
                  <a:pt x="1354074" y="27939"/>
                </a:lnTo>
                <a:close/>
              </a:path>
              <a:path w="1428114" h="1302385">
                <a:moveTo>
                  <a:pt x="1337944" y="0"/>
                </a:moveTo>
                <a:lnTo>
                  <a:pt x="1340054" y="29354"/>
                </a:lnTo>
                <a:lnTo>
                  <a:pt x="1354074" y="27939"/>
                </a:lnTo>
                <a:lnTo>
                  <a:pt x="1405594" y="27939"/>
                </a:lnTo>
                <a:lnTo>
                  <a:pt x="133794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225675" y="1846198"/>
            <a:ext cx="2831465" cy="2962910"/>
            <a:chOff x="2225675" y="1846198"/>
            <a:chExt cx="2831465" cy="2962910"/>
          </a:xfrm>
        </p:grpSpPr>
        <p:sp>
          <p:nvSpPr>
            <p:cNvPr id="14" name="object 14"/>
            <p:cNvSpPr/>
            <p:nvPr/>
          </p:nvSpPr>
          <p:spPr>
            <a:xfrm>
              <a:off x="2240279" y="1865375"/>
              <a:ext cx="2802255" cy="0"/>
            </a:xfrm>
            <a:custGeom>
              <a:avLst/>
              <a:gdLst/>
              <a:ahLst/>
              <a:cxnLst/>
              <a:rect l="l" t="t" r="r" b="b"/>
              <a:pathLst>
                <a:path w="2802254">
                  <a:moveTo>
                    <a:pt x="0" y="0"/>
                  </a:moveTo>
                  <a:lnTo>
                    <a:pt x="2801873" y="0"/>
                  </a:lnTo>
                </a:path>
              </a:pathLst>
            </a:custGeom>
            <a:ln w="2895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60876" y="1860803"/>
              <a:ext cx="0" cy="2933700"/>
            </a:xfrm>
            <a:custGeom>
              <a:avLst/>
              <a:gdLst/>
              <a:ahLst/>
              <a:cxnLst/>
              <a:rect l="l" t="t" r="r" b="b"/>
              <a:pathLst>
                <a:path h="2933700">
                  <a:moveTo>
                    <a:pt x="0" y="0"/>
                  </a:moveTo>
                  <a:lnTo>
                    <a:pt x="0" y="2933700"/>
                  </a:lnTo>
                </a:path>
              </a:pathLst>
            </a:custGeom>
            <a:ln w="2895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062476" y="1866696"/>
            <a:ext cx="534035" cy="10496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dirty="0">
                <a:latin typeface="Microsoft Sans Serif"/>
                <a:cs typeface="Microsoft Sans Serif"/>
              </a:rPr>
              <a:t>2.</a:t>
            </a:r>
            <a:r>
              <a:rPr sz="1600" spc="-10" dirty="0">
                <a:latin typeface="Microsoft Sans Serif"/>
                <a:cs typeface="Microsoft Sans Serif"/>
              </a:rPr>
              <a:t>0</a:t>
            </a:r>
            <a:r>
              <a:rPr sz="1600" dirty="0">
                <a:latin typeface="Microsoft Sans Serif"/>
                <a:cs typeface="Microsoft Sans Serif"/>
              </a:rPr>
              <a:t>00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600" spc="-5" dirty="0">
                <a:latin typeface="Microsoft Sans Serif"/>
                <a:cs typeface="Microsoft Sans Serif"/>
              </a:rPr>
              <a:t>200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600" dirty="0">
                <a:latin typeface="Microsoft Sans Serif"/>
                <a:cs typeface="Microsoft Sans Serif"/>
              </a:rPr>
              <a:t>2.</a:t>
            </a:r>
            <a:r>
              <a:rPr sz="1600" spc="-10" dirty="0">
                <a:latin typeface="Microsoft Sans Serif"/>
                <a:cs typeface="Microsoft Sans Serif"/>
              </a:rPr>
              <a:t>0</a:t>
            </a:r>
            <a:r>
              <a:rPr sz="1600" dirty="0">
                <a:latin typeface="Microsoft Sans Serif"/>
                <a:cs typeface="Microsoft Sans Serif"/>
              </a:rPr>
              <a:t>00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59914" y="1866696"/>
            <a:ext cx="2236470" cy="20739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738505" algn="r">
              <a:lnSpc>
                <a:spcPct val="100000"/>
              </a:lnSpc>
              <a:spcBef>
                <a:spcPts val="865"/>
              </a:spcBef>
              <a:tabLst>
                <a:tab pos="1363980" algn="l"/>
              </a:tabLst>
            </a:pPr>
            <a:r>
              <a:rPr sz="1600" spc="-5" dirty="0">
                <a:latin typeface="Microsoft Sans Serif"/>
                <a:cs typeface="Microsoft Sans Serif"/>
              </a:rPr>
              <a:t>Sa</a:t>
            </a:r>
            <a:r>
              <a:rPr sz="1600" spc="-10" dirty="0">
                <a:latin typeface="Microsoft Sans Serif"/>
                <a:cs typeface="Microsoft Sans Serif"/>
              </a:rPr>
              <a:t>l</a:t>
            </a:r>
            <a:r>
              <a:rPr sz="1600" dirty="0">
                <a:latin typeface="Microsoft Sans Serif"/>
                <a:cs typeface="Microsoft Sans Serif"/>
              </a:rPr>
              <a:t>do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in</a:t>
            </a:r>
            <a:r>
              <a:rPr sz="1600" spc="-15" dirty="0">
                <a:latin typeface="Microsoft Sans Serif"/>
                <a:cs typeface="Microsoft Sans Serif"/>
              </a:rPr>
              <a:t>i</a:t>
            </a:r>
            <a:r>
              <a:rPr sz="1600" spc="-5" dirty="0">
                <a:latin typeface="Microsoft Sans Serif"/>
                <a:cs typeface="Microsoft Sans Serif"/>
              </a:rPr>
              <a:t>ziale</a:t>
            </a:r>
            <a:r>
              <a:rPr sz="1600" dirty="0">
                <a:latin typeface="Microsoft Sans Serif"/>
                <a:cs typeface="Microsoft Sans Serif"/>
              </a:rPr>
              <a:t>	0</a:t>
            </a:r>
            <a:endParaRPr sz="1600">
              <a:latin typeface="Microsoft Sans Serif"/>
              <a:cs typeface="Microsoft Sans Serif"/>
            </a:endParaRPr>
          </a:p>
          <a:p>
            <a:pPr marR="738505" algn="r">
              <a:lnSpc>
                <a:spcPct val="100000"/>
              </a:lnSpc>
              <a:spcBef>
                <a:spcPts val="770"/>
              </a:spcBef>
            </a:pPr>
            <a:r>
              <a:rPr sz="1600" spc="-5" dirty="0">
                <a:latin typeface="Microsoft Sans Serif"/>
                <a:cs typeface="Microsoft Sans Serif"/>
              </a:rPr>
              <a:t>10.000</a:t>
            </a:r>
            <a:endParaRPr sz="1600">
              <a:latin typeface="Microsoft Sans Serif"/>
              <a:cs typeface="Microsoft Sans Serif"/>
            </a:endParaRPr>
          </a:p>
          <a:p>
            <a:pPr marR="737870" algn="r">
              <a:lnSpc>
                <a:spcPct val="100000"/>
              </a:lnSpc>
              <a:spcBef>
                <a:spcPts val="765"/>
              </a:spcBef>
            </a:pPr>
            <a:r>
              <a:rPr sz="1600" spc="-5" dirty="0">
                <a:latin typeface="Microsoft Sans Serif"/>
                <a:cs typeface="Microsoft Sans Serif"/>
              </a:rPr>
              <a:t>5.000</a:t>
            </a:r>
            <a:endParaRPr sz="1600">
              <a:latin typeface="Microsoft Sans Serif"/>
              <a:cs typeface="Microsoft Sans Serif"/>
            </a:endParaRPr>
          </a:p>
          <a:p>
            <a:pPr marL="1150620">
              <a:lnSpc>
                <a:spcPct val="100000"/>
              </a:lnSpc>
              <a:spcBef>
                <a:spcPts val="770"/>
              </a:spcBef>
              <a:tabLst>
                <a:tab pos="1715135" algn="l"/>
              </a:tabLst>
            </a:pPr>
            <a:r>
              <a:rPr sz="1600" spc="-5" dirty="0">
                <a:latin typeface="Microsoft Sans Serif"/>
                <a:cs typeface="Microsoft Sans Serif"/>
              </a:rPr>
              <a:t>300	200</a:t>
            </a:r>
            <a:endParaRPr sz="1600">
              <a:latin typeface="Microsoft Sans Serif"/>
              <a:cs typeface="Microsoft Sans Serif"/>
            </a:endParaRPr>
          </a:p>
          <a:p>
            <a:pPr marL="1150620">
              <a:lnSpc>
                <a:spcPct val="100000"/>
              </a:lnSpc>
              <a:spcBef>
                <a:spcPts val="770"/>
              </a:spcBef>
              <a:tabLst>
                <a:tab pos="1715135" algn="l"/>
              </a:tabLst>
            </a:pPr>
            <a:r>
              <a:rPr sz="1600" spc="-5" dirty="0">
                <a:latin typeface="Microsoft Sans Serif"/>
                <a:cs typeface="Microsoft Sans Serif"/>
              </a:rPr>
              <a:t>80</a:t>
            </a:r>
            <a:r>
              <a:rPr sz="1600" dirty="0">
                <a:latin typeface="Microsoft Sans Serif"/>
                <a:cs typeface="Microsoft Sans Serif"/>
              </a:rPr>
              <a:t>0	2.</a:t>
            </a:r>
            <a:r>
              <a:rPr sz="1600" spc="-10" dirty="0">
                <a:latin typeface="Microsoft Sans Serif"/>
                <a:cs typeface="Microsoft Sans Serif"/>
              </a:rPr>
              <a:t>0</a:t>
            </a:r>
            <a:r>
              <a:rPr sz="1600" dirty="0">
                <a:latin typeface="Microsoft Sans Serif"/>
                <a:cs typeface="Microsoft Sans Serif"/>
              </a:rPr>
              <a:t>00</a:t>
            </a:r>
            <a:endParaRPr sz="1600">
              <a:latin typeface="Microsoft Sans Serif"/>
              <a:cs typeface="Microsoft Sans Serif"/>
            </a:endParaRPr>
          </a:p>
          <a:p>
            <a:pPr marL="981710">
              <a:lnSpc>
                <a:spcPct val="100000"/>
              </a:lnSpc>
              <a:spcBef>
                <a:spcPts val="765"/>
              </a:spcBef>
            </a:pPr>
            <a:r>
              <a:rPr sz="1600" spc="-5" dirty="0">
                <a:latin typeface="Microsoft Sans Serif"/>
                <a:cs typeface="Microsoft Sans Serif"/>
              </a:rPr>
              <a:t>1.000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6401" y="4012184"/>
            <a:ext cx="13798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8519" algn="l"/>
              </a:tabLst>
            </a:pPr>
            <a:r>
              <a:rPr sz="1600" dirty="0">
                <a:latin typeface="Microsoft Sans Serif"/>
                <a:cs typeface="Microsoft Sans Serif"/>
              </a:rPr>
              <a:t>1</a:t>
            </a:r>
            <a:r>
              <a:rPr sz="1600" spc="-5" dirty="0">
                <a:latin typeface="Microsoft Sans Serif"/>
                <a:cs typeface="Microsoft Sans Serif"/>
              </a:rPr>
              <a:t>7</a:t>
            </a:r>
            <a:r>
              <a:rPr sz="1600" dirty="0">
                <a:latin typeface="Microsoft Sans Serif"/>
                <a:cs typeface="Microsoft Sans Serif"/>
              </a:rPr>
              <a:t>.1</a:t>
            </a:r>
            <a:r>
              <a:rPr sz="1600" spc="-10" dirty="0">
                <a:latin typeface="Microsoft Sans Serif"/>
                <a:cs typeface="Microsoft Sans Serif"/>
              </a:rPr>
              <a:t>0</a:t>
            </a:r>
            <a:r>
              <a:rPr sz="1600" dirty="0">
                <a:latin typeface="Microsoft Sans Serif"/>
                <a:cs typeface="Microsoft Sans Serif"/>
              </a:rPr>
              <a:t>0	6.</a:t>
            </a:r>
            <a:r>
              <a:rPr sz="1600" spc="-10" dirty="0">
                <a:latin typeface="Microsoft Sans Serif"/>
                <a:cs typeface="Microsoft Sans Serif"/>
              </a:rPr>
              <a:t>4</a:t>
            </a:r>
            <a:r>
              <a:rPr sz="1600" dirty="0">
                <a:latin typeface="Microsoft Sans Serif"/>
                <a:cs typeface="Microsoft Sans Serif"/>
              </a:rPr>
              <a:t>00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45129" y="3998976"/>
            <a:ext cx="1708785" cy="406400"/>
          </a:xfrm>
          <a:custGeom>
            <a:avLst/>
            <a:gdLst/>
            <a:ahLst/>
            <a:cxnLst/>
            <a:rect l="l" t="t" r="r" b="b"/>
            <a:pathLst>
              <a:path w="1708785" h="406400">
                <a:moveTo>
                  <a:pt x="672845" y="0"/>
                </a:moveTo>
                <a:lnTo>
                  <a:pt x="1708404" y="0"/>
                </a:lnTo>
              </a:path>
              <a:path w="1708785" h="406400">
                <a:moveTo>
                  <a:pt x="672845" y="381000"/>
                </a:moveTo>
                <a:lnTo>
                  <a:pt x="1708404" y="381000"/>
                </a:lnTo>
              </a:path>
              <a:path w="1708785" h="406400">
                <a:moveTo>
                  <a:pt x="672845" y="406146"/>
                </a:moveTo>
                <a:lnTo>
                  <a:pt x="1708404" y="406146"/>
                </a:lnTo>
              </a:path>
              <a:path w="1708785" h="406400">
                <a:moveTo>
                  <a:pt x="0" y="0"/>
                </a:moveTo>
                <a:lnTo>
                  <a:pt x="1034795" y="0"/>
                </a:lnTo>
              </a:path>
              <a:path w="1708785" h="406400">
                <a:moveTo>
                  <a:pt x="0" y="381000"/>
                </a:moveTo>
                <a:lnTo>
                  <a:pt x="1034795" y="381000"/>
                </a:lnTo>
              </a:path>
              <a:path w="1708785" h="406400">
                <a:moveTo>
                  <a:pt x="0" y="406146"/>
                </a:moveTo>
                <a:lnTo>
                  <a:pt x="1034795" y="40614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37079" y="4316526"/>
            <a:ext cx="1830705" cy="71437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600" dirty="0">
                <a:latin typeface="Microsoft Sans Serif"/>
                <a:cs typeface="Microsoft Sans Serif"/>
              </a:rPr>
              <a:t>Nuovo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saldo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10.700</a:t>
            </a:r>
            <a:endParaRPr sz="1600">
              <a:latin typeface="Microsoft Sans Serif"/>
              <a:cs typeface="Microsoft Sans Serif"/>
            </a:endParaRPr>
          </a:p>
          <a:p>
            <a:pPr marL="450215">
              <a:lnSpc>
                <a:spcPct val="100000"/>
              </a:lnSpc>
              <a:spcBef>
                <a:spcPts val="790"/>
              </a:spcBef>
            </a:pPr>
            <a:r>
              <a:rPr sz="1600" dirty="0">
                <a:latin typeface="Microsoft Sans Serif"/>
                <a:cs typeface="Microsoft Sans Serif"/>
              </a:rPr>
              <a:t>Nuovo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saldo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0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181" y="0"/>
            <a:ext cx="75126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Calcolo</a:t>
            </a:r>
            <a:r>
              <a:rPr spc="35" dirty="0"/>
              <a:t> </a:t>
            </a:r>
            <a:r>
              <a:rPr spc="-10" dirty="0"/>
              <a:t>dei</a:t>
            </a:r>
            <a:r>
              <a:rPr spc="40" dirty="0"/>
              <a:t> </a:t>
            </a:r>
            <a:r>
              <a:rPr spc="-10" dirty="0"/>
              <a:t>saldi</a:t>
            </a:r>
            <a:r>
              <a:rPr spc="40" dirty="0"/>
              <a:t> </a:t>
            </a:r>
            <a:r>
              <a:rPr spc="-15" dirty="0"/>
              <a:t>di</a:t>
            </a:r>
            <a:r>
              <a:rPr spc="40" dirty="0"/>
              <a:t> </a:t>
            </a:r>
            <a:r>
              <a:rPr spc="-5" dirty="0"/>
              <a:t>tutti</a:t>
            </a:r>
            <a:r>
              <a:rPr spc="35" dirty="0"/>
              <a:t> </a:t>
            </a:r>
            <a:r>
              <a:rPr spc="-30" dirty="0"/>
              <a:t>i</a:t>
            </a:r>
            <a:r>
              <a:rPr spc="40" dirty="0"/>
              <a:t> </a:t>
            </a:r>
            <a:r>
              <a:rPr spc="-5" dirty="0"/>
              <a:t>conti: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381" y="517398"/>
            <a:ext cx="4537075" cy="1246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ts val="5250"/>
              </a:lnSpc>
              <a:spcBef>
                <a:spcPts val="95"/>
              </a:spcBef>
            </a:pPr>
            <a:r>
              <a:rPr sz="4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bilanc</a:t>
            </a:r>
            <a:r>
              <a:rPr sz="4400" spc="-30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4400" spc="-1105" dirty="0">
                <a:solidFill>
                  <a:srgbClr val="092552"/>
                </a:solidFill>
                <a:latin typeface="Microsoft Sans Serif"/>
                <a:cs typeface="Microsoft Sans Serif"/>
              </a:rPr>
              <a:t>o</a:t>
            </a:r>
            <a:r>
              <a:rPr sz="1800" spc="-7" baseline="-25462" dirty="0">
                <a:latin typeface="Microsoft Sans Serif"/>
                <a:cs typeface="Microsoft Sans Serif"/>
              </a:rPr>
              <a:t>C</a:t>
            </a:r>
            <a:r>
              <a:rPr sz="1800" spc="-15" baseline="-25462" dirty="0">
                <a:latin typeface="Microsoft Sans Serif"/>
                <a:cs typeface="Microsoft Sans Serif"/>
              </a:rPr>
              <a:t>a</a:t>
            </a:r>
            <a:r>
              <a:rPr sz="1800" spc="-7" baseline="-25462" dirty="0">
                <a:latin typeface="Microsoft Sans Serif"/>
                <a:cs typeface="Microsoft Sans Serif"/>
              </a:rPr>
              <a:t>p</a:t>
            </a:r>
            <a:r>
              <a:rPr sz="1800" spc="-232" baseline="-25462" dirty="0">
                <a:latin typeface="Microsoft Sans Serif"/>
                <a:cs typeface="Microsoft Sans Serif"/>
              </a:rPr>
              <a:t>i</a:t>
            </a:r>
            <a:r>
              <a:rPr sz="4400" spc="-2315" dirty="0">
                <a:solidFill>
                  <a:srgbClr val="092552"/>
                </a:solidFill>
                <a:latin typeface="Microsoft Sans Serif"/>
                <a:cs typeface="Microsoft Sans Serif"/>
              </a:rPr>
              <a:t>d</a:t>
            </a:r>
            <a:r>
              <a:rPr sz="1800" spc="-7" baseline="-25462" dirty="0">
                <a:latin typeface="Microsoft Sans Serif"/>
                <a:cs typeface="Microsoft Sans Serif"/>
              </a:rPr>
              <a:t>tale </a:t>
            </a:r>
            <a:r>
              <a:rPr sz="1800" spc="-817" baseline="-25462" dirty="0">
                <a:latin typeface="Microsoft Sans Serif"/>
                <a:cs typeface="Microsoft Sans Serif"/>
              </a:rPr>
              <a:t>v</a:t>
            </a:r>
            <a:r>
              <a:rPr sz="4400" spc="-465" dirty="0">
                <a:solidFill>
                  <a:srgbClr val="092552"/>
                </a:solidFill>
                <a:latin typeface="Microsoft Sans Serif"/>
                <a:cs typeface="Microsoft Sans Serif"/>
              </a:rPr>
              <a:t>i</a:t>
            </a:r>
            <a:r>
              <a:rPr sz="1800" spc="-7" baseline="-25462" dirty="0">
                <a:latin typeface="Microsoft Sans Serif"/>
                <a:cs typeface="Microsoft Sans Serif"/>
              </a:rPr>
              <a:t>er</a:t>
            </a:r>
            <a:r>
              <a:rPr sz="1800" spc="-22" baseline="-25462" dirty="0">
                <a:latin typeface="Microsoft Sans Serif"/>
                <a:cs typeface="Microsoft Sans Serif"/>
              </a:rPr>
              <a:t>s</a:t>
            </a:r>
            <a:r>
              <a:rPr sz="4400" spc="-2195" dirty="0">
                <a:solidFill>
                  <a:srgbClr val="092552"/>
                </a:solidFill>
                <a:latin typeface="Microsoft Sans Serif"/>
                <a:cs typeface="Microsoft Sans Serif"/>
              </a:rPr>
              <a:t>v</a:t>
            </a:r>
            <a:r>
              <a:rPr sz="1800" spc="-7" baseline="-25462" dirty="0">
                <a:latin typeface="Microsoft Sans Serif"/>
                <a:cs typeface="Microsoft Sans Serif"/>
              </a:rPr>
              <a:t>ato</a:t>
            </a:r>
            <a:r>
              <a:rPr sz="1800" baseline="-25462" dirty="0">
                <a:latin typeface="Microsoft Sans Serif"/>
                <a:cs typeface="Microsoft Sans Serif"/>
              </a:rPr>
              <a:t> </a:t>
            </a:r>
            <a:r>
              <a:rPr sz="1800" spc="-165" baseline="-25462" dirty="0">
                <a:latin typeface="Microsoft Sans Serif"/>
                <a:cs typeface="Microsoft Sans Serif"/>
              </a:rPr>
              <a:t> </a:t>
            </a:r>
            <a:r>
              <a:rPr sz="4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erifica</a:t>
            </a:r>
            <a:endParaRPr sz="4400">
              <a:latin typeface="Microsoft Sans Serif"/>
              <a:cs typeface="Microsoft Sans Serif"/>
            </a:endParaRPr>
          </a:p>
          <a:p>
            <a:pPr marL="2415540">
              <a:lnSpc>
                <a:spcPts val="1410"/>
              </a:lnSpc>
              <a:tabLst>
                <a:tab pos="3420110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5.000	(1)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Microsoft Sans Serif"/>
              <a:cs typeface="Microsoft Sans Serif"/>
            </a:endParaRPr>
          </a:p>
          <a:p>
            <a:pPr marL="675640" algn="ctr">
              <a:lnSpc>
                <a:spcPct val="100000"/>
              </a:lnSpc>
            </a:pPr>
            <a:r>
              <a:rPr sz="1200" spc="-5" dirty="0">
                <a:latin typeface="Microsoft Sans Serif"/>
                <a:cs typeface="Microsoft Sans Serif"/>
              </a:rPr>
              <a:t>5.000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144" y="2140965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(2)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7420" y="2140965"/>
            <a:ext cx="27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750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3122" y="2515615"/>
            <a:ext cx="389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7420" y="2515615"/>
            <a:ext cx="27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750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222" y="3101594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4.000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3300" y="3101594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(3)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38222" y="3476244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4.000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3300" y="3476244"/>
            <a:ext cx="389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9144" y="4061967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(4)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5848" y="4061967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7.200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3122" y="4436617"/>
            <a:ext cx="389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85848" y="4436617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7.200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144" y="5022595"/>
            <a:ext cx="296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(12)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5848" y="5022595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3.000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03122" y="5397246"/>
            <a:ext cx="389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85848" y="5397246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3.000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3122" y="5982970"/>
            <a:ext cx="389255" cy="58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(5)</a:t>
            </a:r>
            <a:endParaRPr sz="1200">
              <a:latin typeface="Microsoft Sans Serif"/>
              <a:cs typeface="Microsoft Sans Serif"/>
            </a:endParaRPr>
          </a:p>
          <a:p>
            <a:pPr marR="6350" algn="r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Microsoft Sans Serif"/>
                <a:cs typeface="Microsoft Sans Serif"/>
              </a:rPr>
              <a:t>(7)</a:t>
            </a:r>
            <a:endParaRPr sz="12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17420" y="5982970"/>
            <a:ext cx="727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800</a:t>
            </a:r>
            <a:r>
              <a:rPr sz="1200" spc="1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6.000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43300" y="5982970"/>
            <a:ext cx="296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(10)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85848" y="6170421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5.750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17420" y="6357620"/>
            <a:ext cx="27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550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7870" y="1953514"/>
            <a:ext cx="1015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Costi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anticipati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87398" y="2914141"/>
            <a:ext cx="1420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Debito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verso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banche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22044" y="3874770"/>
            <a:ext cx="1749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Immobilizzazioni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tecniche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28595" y="4835144"/>
            <a:ext cx="575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Sti</a:t>
            </a:r>
            <a:r>
              <a:rPr sz="1200" spc="-10" dirty="0">
                <a:latin typeface="Microsoft Sans Serif"/>
                <a:cs typeface="Microsoft Sans Serif"/>
              </a:rPr>
              <a:t>p</a:t>
            </a:r>
            <a:r>
              <a:rPr sz="1200" spc="-5" dirty="0">
                <a:latin typeface="Microsoft Sans Serif"/>
                <a:cs typeface="Microsoft Sans Serif"/>
              </a:rPr>
              <a:t>en</a:t>
            </a:r>
            <a:r>
              <a:rPr sz="1200" spc="-10" dirty="0">
                <a:latin typeface="Microsoft Sans Serif"/>
                <a:cs typeface="Microsoft Sans Serif"/>
              </a:rPr>
              <a:t>di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20672" y="5795771"/>
            <a:ext cx="1368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Rimanenze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di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merci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12950" y="1203578"/>
            <a:ext cx="2009775" cy="588010"/>
          </a:xfrm>
          <a:custGeom>
            <a:avLst/>
            <a:gdLst/>
            <a:ahLst/>
            <a:cxnLst/>
            <a:rect l="l" t="t" r="r" b="b"/>
            <a:pathLst>
              <a:path w="2009775" h="588010">
                <a:moveTo>
                  <a:pt x="1005078" y="11430"/>
                </a:moveTo>
                <a:lnTo>
                  <a:pt x="1006601" y="585978"/>
                </a:lnTo>
              </a:path>
              <a:path w="2009775" h="588010">
                <a:moveTo>
                  <a:pt x="0" y="0"/>
                </a:moveTo>
                <a:lnTo>
                  <a:pt x="2009394" y="1524"/>
                </a:lnTo>
              </a:path>
              <a:path w="2009775" h="588010">
                <a:moveTo>
                  <a:pt x="1015746" y="376428"/>
                </a:moveTo>
                <a:lnTo>
                  <a:pt x="2009394" y="377951"/>
                </a:lnTo>
              </a:path>
              <a:path w="2009775" h="588010">
                <a:moveTo>
                  <a:pt x="1015746" y="563880"/>
                </a:moveTo>
                <a:lnTo>
                  <a:pt x="2009394" y="565404"/>
                </a:lnTo>
              </a:path>
              <a:path w="2009775" h="588010">
                <a:moveTo>
                  <a:pt x="1015746" y="585978"/>
                </a:moveTo>
                <a:lnTo>
                  <a:pt x="2009394" y="587501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12950" y="2163698"/>
            <a:ext cx="2009775" cy="588010"/>
          </a:xfrm>
          <a:custGeom>
            <a:avLst/>
            <a:gdLst/>
            <a:ahLst/>
            <a:cxnLst/>
            <a:rect l="l" t="t" r="r" b="b"/>
            <a:pathLst>
              <a:path w="2009775" h="588010">
                <a:moveTo>
                  <a:pt x="1005078" y="11429"/>
                </a:moveTo>
                <a:lnTo>
                  <a:pt x="1006601" y="585977"/>
                </a:lnTo>
              </a:path>
              <a:path w="2009775" h="588010">
                <a:moveTo>
                  <a:pt x="0" y="0"/>
                </a:moveTo>
                <a:lnTo>
                  <a:pt x="2009394" y="1524"/>
                </a:lnTo>
              </a:path>
              <a:path w="2009775" h="588010">
                <a:moveTo>
                  <a:pt x="0" y="376427"/>
                </a:moveTo>
                <a:lnTo>
                  <a:pt x="1005078" y="377951"/>
                </a:lnTo>
              </a:path>
              <a:path w="2009775" h="588010">
                <a:moveTo>
                  <a:pt x="0" y="563879"/>
                </a:moveTo>
                <a:lnTo>
                  <a:pt x="993648" y="565403"/>
                </a:lnTo>
              </a:path>
              <a:path w="2009775" h="588010">
                <a:moveTo>
                  <a:pt x="0" y="585977"/>
                </a:moveTo>
                <a:lnTo>
                  <a:pt x="993648" y="587501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12950" y="3124580"/>
            <a:ext cx="2009775" cy="588010"/>
          </a:xfrm>
          <a:custGeom>
            <a:avLst/>
            <a:gdLst/>
            <a:ahLst/>
            <a:cxnLst/>
            <a:rect l="l" t="t" r="r" b="b"/>
            <a:pathLst>
              <a:path w="2009775" h="588010">
                <a:moveTo>
                  <a:pt x="1005078" y="10668"/>
                </a:moveTo>
                <a:lnTo>
                  <a:pt x="1006601" y="585978"/>
                </a:lnTo>
              </a:path>
              <a:path w="2009775" h="588010">
                <a:moveTo>
                  <a:pt x="0" y="0"/>
                </a:moveTo>
                <a:lnTo>
                  <a:pt x="2009394" y="1524"/>
                </a:lnTo>
              </a:path>
              <a:path w="2009775" h="588010">
                <a:moveTo>
                  <a:pt x="1015746" y="376428"/>
                </a:moveTo>
                <a:lnTo>
                  <a:pt x="2009394" y="377952"/>
                </a:lnTo>
              </a:path>
              <a:path w="2009775" h="588010">
                <a:moveTo>
                  <a:pt x="1015746" y="563118"/>
                </a:moveTo>
                <a:lnTo>
                  <a:pt x="2009394" y="564642"/>
                </a:lnTo>
              </a:path>
              <a:path w="2009775" h="588010">
                <a:moveTo>
                  <a:pt x="1015746" y="585978"/>
                </a:moveTo>
                <a:lnTo>
                  <a:pt x="2009394" y="587502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12950" y="4084701"/>
            <a:ext cx="2009775" cy="588010"/>
          </a:xfrm>
          <a:custGeom>
            <a:avLst/>
            <a:gdLst/>
            <a:ahLst/>
            <a:cxnLst/>
            <a:rect l="l" t="t" r="r" b="b"/>
            <a:pathLst>
              <a:path w="2009775" h="588010">
                <a:moveTo>
                  <a:pt x="1005078" y="11430"/>
                </a:moveTo>
                <a:lnTo>
                  <a:pt x="1006601" y="585978"/>
                </a:lnTo>
              </a:path>
              <a:path w="2009775" h="588010">
                <a:moveTo>
                  <a:pt x="0" y="0"/>
                </a:moveTo>
                <a:lnTo>
                  <a:pt x="2009394" y="1524"/>
                </a:lnTo>
              </a:path>
              <a:path w="2009775" h="588010">
                <a:moveTo>
                  <a:pt x="0" y="376428"/>
                </a:moveTo>
                <a:lnTo>
                  <a:pt x="1005078" y="377951"/>
                </a:lnTo>
              </a:path>
              <a:path w="2009775" h="588010">
                <a:moveTo>
                  <a:pt x="0" y="563880"/>
                </a:moveTo>
                <a:lnTo>
                  <a:pt x="993648" y="565404"/>
                </a:lnTo>
              </a:path>
              <a:path w="2009775" h="588010">
                <a:moveTo>
                  <a:pt x="0" y="585978"/>
                </a:moveTo>
                <a:lnTo>
                  <a:pt x="993648" y="587501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12950" y="5045583"/>
            <a:ext cx="2009775" cy="586740"/>
          </a:xfrm>
          <a:custGeom>
            <a:avLst/>
            <a:gdLst/>
            <a:ahLst/>
            <a:cxnLst/>
            <a:rect l="l" t="t" r="r" b="b"/>
            <a:pathLst>
              <a:path w="2009775" h="586739">
                <a:moveTo>
                  <a:pt x="1005078" y="10668"/>
                </a:moveTo>
                <a:lnTo>
                  <a:pt x="1006601" y="585216"/>
                </a:lnTo>
              </a:path>
              <a:path w="2009775" h="586739">
                <a:moveTo>
                  <a:pt x="0" y="0"/>
                </a:moveTo>
                <a:lnTo>
                  <a:pt x="2009394" y="1524"/>
                </a:lnTo>
              </a:path>
              <a:path w="2009775" h="586739">
                <a:moveTo>
                  <a:pt x="0" y="375666"/>
                </a:moveTo>
                <a:lnTo>
                  <a:pt x="1005078" y="377190"/>
                </a:lnTo>
              </a:path>
              <a:path w="2009775" h="586739">
                <a:moveTo>
                  <a:pt x="0" y="563118"/>
                </a:moveTo>
                <a:lnTo>
                  <a:pt x="993648" y="564642"/>
                </a:lnTo>
              </a:path>
              <a:path w="2009775" h="586739">
                <a:moveTo>
                  <a:pt x="0" y="585216"/>
                </a:moveTo>
                <a:lnTo>
                  <a:pt x="993648" y="58674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12950" y="6005703"/>
            <a:ext cx="2009775" cy="588010"/>
          </a:xfrm>
          <a:custGeom>
            <a:avLst/>
            <a:gdLst/>
            <a:ahLst/>
            <a:cxnLst/>
            <a:rect l="l" t="t" r="r" b="b"/>
            <a:pathLst>
              <a:path w="2009775" h="588009">
                <a:moveTo>
                  <a:pt x="1005078" y="11430"/>
                </a:moveTo>
                <a:lnTo>
                  <a:pt x="1006601" y="585978"/>
                </a:lnTo>
              </a:path>
              <a:path w="2009775" h="588009">
                <a:moveTo>
                  <a:pt x="0" y="0"/>
                </a:moveTo>
                <a:lnTo>
                  <a:pt x="2009394" y="1524"/>
                </a:lnTo>
              </a:path>
              <a:path w="2009775" h="588009">
                <a:moveTo>
                  <a:pt x="0" y="376428"/>
                </a:moveTo>
                <a:lnTo>
                  <a:pt x="1005078" y="377952"/>
                </a:lnTo>
              </a:path>
              <a:path w="2009775" h="588009">
                <a:moveTo>
                  <a:pt x="0" y="563880"/>
                </a:moveTo>
                <a:lnTo>
                  <a:pt x="993648" y="565404"/>
                </a:lnTo>
              </a:path>
              <a:path w="2009775" h="588009">
                <a:moveTo>
                  <a:pt x="0" y="585978"/>
                </a:moveTo>
                <a:lnTo>
                  <a:pt x="993648" y="587502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616702" y="1126490"/>
            <a:ext cx="296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(10)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80226" y="1126490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6.000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49823" y="1482090"/>
            <a:ext cx="389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80226" y="1482090"/>
            <a:ext cx="4070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6.000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49823" y="2036064"/>
            <a:ext cx="389890" cy="38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>
              <a:lnSpc>
                <a:spcPts val="1420"/>
              </a:lnSpc>
              <a:spcBef>
                <a:spcPts val="100"/>
              </a:spcBef>
            </a:pPr>
            <a:r>
              <a:rPr sz="1200" spc="-25" dirty="0">
                <a:latin typeface="Microsoft Sans Serif"/>
                <a:cs typeface="Microsoft Sans Serif"/>
              </a:rPr>
              <a:t>(11)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latin typeface="Microsoft Sans Serif"/>
                <a:cs typeface="Microsoft Sans Serif"/>
              </a:rPr>
              <a:t>sa</a:t>
            </a:r>
            <a:r>
              <a:rPr sz="1200" spc="-15" dirty="0">
                <a:latin typeface="Microsoft Sans Serif"/>
                <a:cs typeface="Microsoft Sans Serif"/>
              </a:rPr>
              <a:t>l</a:t>
            </a:r>
            <a:r>
              <a:rPr sz="1200" dirty="0">
                <a:latin typeface="Microsoft Sans Serif"/>
                <a:cs typeface="Microsoft Sans Serif"/>
              </a:rPr>
              <a:t>do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505702" y="2036064"/>
            <a:ext cx="279400" cy="38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450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latin typeface="Microsoft Sans Serif"/>
                <a:cs typeface="Microsoft Sans Serif"/>
              </a:rPr>
              <a:t>450</a:t>
            </a:r>
            <a:endParaRPr sz="1200">
              <a:latin typeface="Microsoft Sans Serif"/>
              <a:cs typeface="Microsoft Sans Serif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6784085" y="3882771"/>
          <a:ext cx="1376680" cy="541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115">
                <a:tc>
                  <a:txBody>
                    <a:bodyPr/>
                    <a:lstStyle/>
                    <a:p>
                      <a:pPr marL="30480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12.000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(6)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452">
                <a:tc>
                  <a:txBody>
                    <a:bodyPr/>
                    <a:lstStyle/>
                    <a:p>
                      <a:pPr marL="3048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Microsoft Sans Serif"/>
                          <a:cs typeface="Microsoft Sans Serif"/>
                        </a:rPr>
                        <a:t>200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(9)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13">
                <a:tc>
                  <a:txBody>
                    <a:bodyPr/>
                    <a:lstStyle/>
                    <a:p>
                      <a:pPr marL="304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12.200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saldo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5534152" y="4941570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(9)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59954" y="4941570"/>
            <a:ext cx="296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(13)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49823" y="5297170"/>
            <a:ext cx="389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sal</a:t>
            </a:r>
            <a:r>
              <a:rPr sz="1200" spc="-10" dirty="0">
                <a:latin typeface="Microsoft Sans Serif"/>
                <a:cs typeface="Microsoft Sans Serif"/>
              </a:rPr>
              <a:t>d</a:t>
            </a:r>
            <a:r>
              <a:rPr sz="1200" spc="-5" dirty="0">
                <a:latin typeface="Microsoft Sans Serif"/>
                <a:cs typeface="Microsoft Sans Serif"/>
              </a:rPr>
              <a:t>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72326" y="529717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50102" y="4765294"/>
            <a:ext cx="1318895" cy="38481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68300" marR="5080" indent="-355600">
              <a:lnSpc>
                <a:spcPts val="1390"/>
              </a:lnSpc>
              <a:spcBef>
                <a:spcPts val="185"/>
              </a:spcBef>
            </a:pPr>
            <a:r>
              <a:rPr sz="1200" spc="-5" dirty="0">
                <a:latin typeface="Microsoft Sans Serif"/>
                <a:cs typeface="Microsoft Sans Serif"/>
              </a:rPr>
              <a:t>Crediti</a:t>
            </a:r>
            <a:r>
              <a:rPr sz="1200" spc="-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commerciali </a:t>
            </a:r>
            <a:r>
              <a:rPr sz="1200" spc="-3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200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200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81852" y="948690"/>
            <a:ext cx="1251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Costo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del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venduto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04052" y="1858264"/>
            <a:ext cx="1607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Costi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per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forniture varie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578600" y="5673090"/>
            <a:ext cx="4572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C</a:t>
            </a:r>
            <a:r>
              <a:rPr sz="1200" dirty="0">
                <a:latin typeface="Microsoft Sans Serif"/>
                <a:cs typeface="Microsoft Sans Serif"/>
              </a:rPr>
              <a:t>as</a:t>
            </a:r>
            <a:r>
              <a:rPr sz="1200" spc="-5" dirty="0">
                <a:latin typeface="Microsoft Sans Serif"/>
                <a:cs typeface="Microsoft Sans Serif"/>
              </a:rPr>
              <a:t>s</a:t>
            </a:r>
            <a:r>
              <a:rPr sz="1200" dirty="0">
                <a:latin typeface="Microsoft Sans Serif"/>
                <a:cs typeface="Microsoft Sans Serif"/>
              </a:rPr>
              <a:t>a</a:t>
            </a:r>
            <a:endParaRPr sz="1200">
              <a:latin typeface="Microsoft Sans Serif"/>
              <a:cs typeface="Microsoft Sans Serif"/>
            </a:endParaRPr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5430773" y="5877686"/>
          <a:ext cx="2646043" cy="899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>
                  <a:txBody>
                    <a:bodyPr/>
                    <a:lstStyle/>
                    <a:p>
                      <a:pPr marR="9525" algn="r">
                        <a:lnSpc>
                          <a:spcPts val="127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(1)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27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5.000</a:t>
                      </a:r>
                      <a:r>
                        <a:rPr sz="12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10" dirty="0">
                          <a:latin typeface="Microsoft Sans Serif"/>
                          <a:cs typeface="Microsoft Sans Serif"/>
                        </a:rPr>
                        <a:t>750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27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(2)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marR="9525" algn="r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(3)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5305" algn="r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4.000</a:t>
                      </a:r>
                      <a:r>
                        <a:rPr sz="12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7.200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(4)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688">
                <a:tc>
                  <a:txBody>
                    <a:bodyPr/>
                    <a:lstStyle/>
                    <a:p>
                      <a:pPr marR="9525" algn="r">
                        <a:lnSpc>
                          <a:spcPts val="130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(6)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5305" algn="r">
                        <a:lnSpc>
                          <a:spcPts val="130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12.000</a:t>
                      </a:r>
                      <a:r>
                        <a:rPr sz="12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7" baseline="2314" dirty="0">
                          <a:latin typeface="Microsoft Sans Serif"/>
                          <a:cs typeface="Microsoft Sans Serif"/>
                        </a:rPr>
                        <a:t>4.800</a:t>
                      </a:r>
                      <a:endParaRPr sz="1800" baseline="231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0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(8)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05">
                <a:tc>
                  <a:txBody>
                    <a:bodyPr/>
                    <a:lstStyle/>
                    <a:p>
                      <a:pPr marR="7620" algn="r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(13)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5305" algn="r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200</a:t>
                      </a:r>
                      <a:r>
                        <a:rPr sz="12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7" baseline="2314" dirty="0">
                          <a:latin typeface="Microsoft Sans Serif"/>
                          <a:cs typeface="Microsoft Sans Serif"/>
                        </a:rPr>
                        <a:t>3.000</a:t>
                      </a:r>
                      <a:endParaRPr sz="1800" baseline="231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(12)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pPr algn="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saldo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5.450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object 52"/>
          <p:cNvSpPr txBox="1"/>
          <p:nvPr/>
        </p:nvSpPr>
        <p:spPr>
          <a:xfrm>
            <a:off x="6097778" y="2590291"/>
            <a:ext cx="14293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Debito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verso fornitori</a:t>
            </a:r>
            <a:endParaRPr sz="1200">
              <a:latin typeface="Microsoft Sans Serif"/>
              <a:cs typeface="Microsoft Sans Serif"/>
            </a:endParaRPr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5515102" y="2795016"/>
          <a:ext cx="2653030" cy="1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242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(8)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4.800</a:t>
                      </a:r>
                      <a:r>
                        <a:rPr sz="12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10" dirty="0">
                          <a:latin typeface="Microsoft Sans Serif"/>
                          <a:cs typeface="Microsoft Sans Serif"/>
                        </a:rPr>
                        <a:t>800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(5)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5305" algn="r">
                        <a:lnSpc>
                          <a:spcPts val="130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5.750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0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(7)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0"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Microsoft Sans Serif"/>
                          <a:cs typeface="Microsoft Sans Serif"/>
                        </a:rPr>
                        <a:t>450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30"/>
                        </a:lnSpc>
                      </a:pPr>
                      <a:r>
                        <a:rPr sz="1200" spc="-25" dirty="0">
                          <a:latin typeface="Microsoft Sans Serif"/>
                          <a:cs typeface="Microsoft Sans Serif"/>
                        </a:rPr>
                        <a:t>(11)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5305" algn="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2.200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saldo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Microsoft Sans Serif"/>
                          <a:cs typeface="Microsoft Sans Serif"/>
                        </a:rPr>
                        <a:t>Ricavi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4" name="object 54"/>
          <p:cNvSpPr/>
          <p:nvPr/>
        </p:nvSpPr>
        <p:spPr>
          <a:xfrm>
            <a:off x="5838825" y="1152525"/>
            <a:ext cx="1902460" cy="555625"/>
          </a:xfrm>
          <a:custGeom>
            <a:avLst/>
            <a:gdLst/>
            <a:ahLst/>
            <a:cxnLst/>
            <a:rect l="l" t="t" r="r" b="b"/>
            <a:pathLst>
              <a:path w="1902459" h="555625">
                <a:moveTo>
                  <a:pt x="950976" y="11429"/>
                </a:moveTo>
                <a:lnTo>
                  <a:pt x="952500" y="553974"/>
                </a:lnTo>
              </a:path>
              <a:path w="1902459" h="555625">
                <a:moveTo>
                  <a:pt x="0" y="0"/>
                </a:moveTo>
                <a:lnTo>
                  <a:pt x="1901952" y="1524"/>
                </a:lnTo>
              </a:path>
              <a:path w="1902459" h="555625">
                <a:moveTo>
                  <a:pt x="0" y="355853"/>
                </a:moveTo>
                <a:lnTo>
                  <a:pt x="950976" y="357377"/>
                </a:lnTo>
              </a:path>
              <a:path w="1902459" h="555625">
                <a:moveTo>
                  <a:pt x="0" y="533400"/>
                </a:moveTo>
                <a:lnTo>
                  <a:pt x="941070" y="534924"/>
                </a:lnTo>
              </a:path>
              <a:path w="1902459" h="555625">
                <a:moveTo>
                  <a:pt x="0" y="553974"/>
                </a:moveTo>
                <a:lnTo>
                  <a:pt x="941070" y="555498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38825" y="2062352"/>
            <a:ext cx="1902460" cy="378460"/>
          </a:xfrm>
          <a:custGeom>
            <a:avLst/>
            <a:gdLst/>
            <a:ahLst/>
            <a:cxnLst/>
            <a:rect l="l" t="t" r="r" b="b"/>
            <a:pathLst>
              <a:path w="1902459" h="378460">
                <a:moveTo>
                  <a:pt x="950976" y="9906"/>
                </a:moveTo>
                <a:lnTo>
                  <a:pt x="952500" y="376427"/>
                </a:lnTo>
              </a:path>
              <a:path w="1902459" h="378460">
                <a:moveTo>
                  <a:pt x="0" y="0"/>
                </a:moveTo>
                <a:lnTo>
                  <a:pt x="1901952" y="1524"/>
                </a:lnTo>
              </a:path>
              <a:path w="1902459" h="378460">
                <a:moveTo>
                  <a:pt x="0" y="177546"/>
                </a:moveTo>
                <a:lnTo>
                  <a:pt x="950976" y="179070"/>
                </a:lnTo>
              </a:path>
              <a:path w="1902459" h="378460">
                <a:moveTo>
                  <a:pt x="0" y="355854"/>
                </a:moveTo>
                <a:lnTo>
                  <a:pt x="941070" y="357377"/>
                </a:lnTo>
              </a:path>
              <a:path w="1902459" h="378460">
                <a:moveTo>
                  <a:pt x="0" y="376427"/>
                </a:moveTo>
                <a:lnTo>
                  <a:pt x="941070" y="377951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89801" y="2803779"/>
            <a:ext cx="1905" cy="722630"/>
          </a:xfrm>
          <a:custGeom>
            <a:avLst/>
            <a:gdLst/>
            <a:ahLst/>
            <a:cxnLst/>
            <a:rect l="l" t="t" r="r" b="b"/>
            <a:pathLst>
              <a:path w="1904" h="722629">
                <a:moveTo>
                  <a:pt x="0" y="0"/>
                </a:moveTo>
                <a:lnTo>
                  <a:pt x="1524" y="722376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38825" y="4967859"/>
            <a:ext cx="1902460" cy="555625"/>
          </a:xfrm>
          <a:custGeom>
            <a:avLst/>
            <a:gdLst/>
            <a:ahLst/>
            <a:cxnLst/>
            <a:rect l="l" t="t" r="r" b="b"/>
            <a:pathLst>
              <a:path w="1902459" h="555625">
                <a:moveTo>
                  <a:pt x="950976" y="10668"/>
                </a:moveTo>
                <a:lnTo>
                  <a:pt x="952500" y="553974"/>
                </a:lnTo>
              </a:path>
              <a:path w="1902459" h="555625">
                <a:moveTo>
                  <a:pt x="0" y="0"/>
                </a:moveTo>
                <a:lnTo>
                  <a:pt x="1901952" y="1524"/>
                </a:lnTo>
              </a:path>
              <a:path w="1902459" h="555625">
                <a:moveTo>
                  <a:pt x="0" y="355092"/>
                </a:moveTo>
                <a:lnTo>
                  <a:pt x="950976" y="356616"/>
                </a:lnTo>
              </a:path>
              <a:path w="1902459" h="555625">
                <a:moveTo>
                  <a:pt x="0" y="533400"/>
                </a:moveTo>
                <a:lnTo>
                  <a:pt x="941070" y="534924"/>
                </a:lnTo>
              </a:path>
              <a:path w="1902459" h="555625">
                <a:moveTo>
                  <a:pt x="0" y="553974"/>
                </a:moveTo>
                <a:lnTo>
                  <a:pt x="941070" y="555498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89801" y="5888354"/>
            <a:ext cx="1905" cy="898525"/>
          </a:xfrm>
          <a:custGeom>
            <a:avLst/>
            <a:gdLst/>
            <a:ahLst/>
            <a:cxnLst/>
            <a:rect l="l" t="t" r="r" b="b"/>
            <a:pathLst>
              <a:path w="1904" h="898525">
                <a:moveTo>
                  <a:pt x="0" y="0"/>
                </a:moveTo>
                <a:lnTo>
                  <a:pt x="1524" y="898398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38825" y="3882009"/>
            <a:ext cx="1902460" cy="1905"/>
          </a:xfrm>
          <a:custGeom>
            <a:avLst/>
            <a:gdLst/>
            <a:ahLst/>
            <a:cxnLst/>
            <a:rect l="l" t="t" r="r" b="b"/>
            <a:pathLst>
              <a:path w="1902459" h="1904">
                <a:moveTo>
                  <a:pt x="0" y="0"/>
                </a:moveTo>
                <a:lnTo>
                  <a:pt x="1901952" y="1524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00468" y="4413122"/>
            <a:ext cx="940435" cy="22860"/>
          </a:xfrm>
          <a:custGeom>
            <a:avLst/>
            <a:gdLst/>
            <a:ahLst/>
            <a:cxnLst/>
            <a:rect l="l" t="t" r="r" b="b"/>
            <a:pathLst>
              <a:path w="940434" h="22860">
                <a:moveTo>
                  <a:pt x="0" y="0"/>
                </a:moveTo>
                <a:lnTo>
                  <a:pt x="940307" y="2285"/>
                </a:lnTo>
              </a:path>
              <a:path w="940434" h="22860">
                <a:moveTo>
                  <a:pt x="0" y="21335"/>
                </a:moveTo>
                <a:lnTo>
                  <a:pt x="940307" y="2285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Bilancio</a:t>
            </a:r>
            <a:r>
              <a:rPr spc="45" dirty="0"/>
              <a:t> </a:t>
            </a:r>
            <a:r>
              <a:rPr spc="-15" dirty="0"/>
              <a:t>di</a:t>
            </a:r>
            <a:r>
              <a:rPr spc="50" dirty="0"/>
              <a:t> </a:t>
            </a:r>
            <a:r>
              <a:rPr spc="-10" dirty="0"/>
              <a:t>verifica</a:t>
            </a:r>
            <a:r>
              <a:rPr spc="50" dirty="0"/>
              <a:t> </a:t>
            </a:r>
            <a:r>
              <a:rPr spc="-15" dirty="0"/>
              <a:t>di</a:t>
            </a:r>
            <a:r>
              <a:rPr spc="50" dirty="0"/>
              <a:t> </a:t>
            </a:r>
            <a:r>
              <a:rPr spc="-10" dirty="0" smtClean="0"/>
              <a:t>Pizza</a:t>
            </a:r>
            <a:r>
              <a:rPr lang="it-IT" spc="-10" dirty="0" smtClean="0"/>
              <a:t> </a:t>
            </a:r>
            <a:r>
              <a:rPr lang="it-IT" spc="-10" dirty="0" err="1" smtClean="0"/>
              <a:t>s.r.l</a:t>
            </a:r>
            <a:endParaRPr spc="-1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9536" y="1466225"/>
            <a:ext cx="6101221" cy="4958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677108"/>
          </a:xfrm>
        </p:spPr>
        <p:txBody>
          <a:bodyPr/>
          <a:lstStyle/>
          <a:p>
            <a:r>
              <a:rPr lang="it-IT" dirty="0" smtClean="0"/>
              <a:t>In parole semplici…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5940" y="1981200"/>
            <a:ext cx="8032750" cy="4739759"/>
          </a:xfrm>
        </p:spPr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partita doppia prevede </a:t>
            </a:r>
            <a:r>
              <a:rPr lang="it-IT" dirty="0" smtClean="0"/>
              <a:t>che per ogni evento (di rilevanza esterna):</a:t>
            </a:r>
          </a:p>
          <a:p>
            <a:endParaRPr lang="it-IT" dirty="0"/>
          </a:p>
          <a:p>
            <a:r>
              <a:rPr lang="it-IT" dirty="0" smtClean="0"/>
              <a:t>- si </a:t>
            </a:r>
            <a:r>
              <a:rPr lang="it-IT" dirty="0"/>
              <a:t>registra l’aspetto finanziario, ovvero l’entrata o l’uscita </a:t>
            </a:r>
            <a:r>
              <a:rPr lang="it-IT" dirty="0" smtClean="0"/>
              <a:t>monetaria</a:t>
            </a:r>
            <a:endParaRPr lang="it-IT" dirty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- si </a:t>
            </a:r>
            <a:r>
              <a:rPr lang="it-IT" dirty="0"/>
              <a:t>registra l’aspetto </a:t>
            </a:r>
            <a:r>
              <a:rPr lang="it-IT" dirty="0" smtClean="0"/>
              <a:t>economico (patrimoniale), ad </a:t>
            </a:r>
            <a:r>
              <a:rPr lang="it-IT" dirty="0"/>
              <a:t>esempio l’insorgenza </a:t>
            </a:r>
            <a:r>
              <a:rPr lang="it-IT" dirty="0" smtClean="0"/>
              <a:t>del ricavo </a:t>
            </a:r>
            <a:r>
              <a:rPr lang="it-IT" dirty="0"/>
              <a:t>o </a:t>
            </a:r>
            <a:r>
              <a:rPr lang="it-IT" dirty="0" smtClean="0"/>
              <a:t>del costo correlato all’entrata o all’uscita;</a:t>
            </a:r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92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497" y="0"/>
            <a:ext cx="7319009" cy="2137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655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</a:t>
            </a:r>
            <a:r>
              <a:rPr spc="25" dirty="0"/>
              <a:t> </a:t>
            </a:r>
            <a:r>
              <a:rPr spc="-5" dirty="0"/>
              <a:t>scritture</a:t>
            </a:r>
            <a:r>
              <a:rPr spc="30" dirty="0"/>
              <a:t> </a:t>
            </a:r>
            <a:r>
              <a:rPr spc="-15" dirty="0"/>
              <a:t>di</a:t>
            </a:r>
            <a:r>
              <a:rPr spc="25" dirty="0"/>
              <a:t> </a:t>
            </a:r>
            <a:r>
              <a:rPr dirty="0"/>
              <a:t>assestamento: </a:t>
            </a:r>
            <a:r>
              <a:rPr spc="-1150" dirty="0"/>
              <a:t> </a:t>
            </a:r>
            <a:r>
              <a:rPr b="1" spc="-10" dirty="0">
                <a:solidFill>
                  <a:srgbClr val="FF0000"/>
                </a:solidFill>
              </a:rPr>
              <a:t>rettifica</a:t>
            </a:r>
            <a:r>
              <a:rPr spc="55" dirty="0"/>
              <a:t> </a:t>
            </a:r>
            <a:r>
              <a:rPr spc="-5" dirty="0"/>
              <a:t>e</a:t>
            </a:r>
            <a:r>
              <a:rPr spc="45" dirty="0"/>
              <a:t> </a:t>
            </a:r>
            <a:r>
              <a:rPr spc="-5" dirty="0">
                <a:solidFill>
                  <a:srgbClr val="00B050"/>
                </a:solidFill>
              </a:rPr>
              <a:t>integrazione</a:t>
            </a:r>
          </a:p>
          <a:p>
            <a:pPr marL="1754505" marR="527050" indent="-1742439">
              <a:lnSpc>
                <a:spcPct val="120000"/>
              </a:lnSpc>
              <a:spcBef>
                <a:spcPts val="310"/>
              </a:spcBef>
            </a:pPr>
            <a:r>
              <a:rPr sz="2000" spc="-5" dirty="0">
                <a:solidFill>
                  <a:srgbClr val="000000"/>
                </a:solidFill>
              </a:rPr>
              <a:t>Modificare</a:t>
            </a:r>
            <a:r>
              <a:rPr sz="2000" spc="20" dirty="0">
                <a:solidFill>
                  <a:srgbClr val="000000"/>
                </a:solidFill>
              </a:rPr>
              <a:t> </a:t>
            </a:r>
            <a:r>
              <a:rPr sz="2000" spc="-15" dirty="0">
                <a:solidFill>
                  <a:srgbClr val="000000"/>
                </a:solidFill>
              </a:rPr>
              <a:t>i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saldi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in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modo</a:t>
            </a:r>
            <a:r>
              <a:rPr sz="2000" spc="2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da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riflettere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la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situazione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dei</a:t>
            </a:r>
            <a:r>
              <a:rPr sz="2000" spc="3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valori </a:t>
            </a:r>
            <a:r>
              <a:rPr sz="2000" spc="-515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alla</a:t>
            </a:r>
            <a:r>
              <a:rPr sz="2000" spc="3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fine</a:t>
            </a:r>
            <a:r>
              <a:rPr sz="2000" spc="2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del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periodo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contabile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2209800"/>
            <a:ext cx="6861175" cy="45602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Costi</a:t>
            </a:r>
            <a:r>
              <a:rPr sz="2000" b="1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già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registrati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che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devono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essere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modificati</a:t>
            </a:r>
            <a:r>
              <a:rPr sz="2000" b="1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perché</a:t>
            </a:r>
            <a:endParaRPr sz="200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Microsoft Sans Serif"/>
              <a:buAutoNum type="arabicPeriod"/>
            </a:pPr>
            <a:endParaRPr sz="225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da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ripartire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fra</a:t>
            </a:r>
            <a:r>
              <a:rPr sz="2000" b="1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due</a:t>
            </a:r>
            <a:r>
              <a:rPr sz="2000" b="1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più</a:t>
            </a:r>
            <a:r>
              <a:rPr sz="2000" b="1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periodi</a:t>
            </a:r>
            <a:r>
              <a:rPr sz="2000" b="1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contabili</a:t>
            </a:r>
            <a:endParaRPr sz="200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30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Costi</a:t>
            </a:r>
            <a:r>
              <a:rPr sz="20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di</a:t>
            </a:r>
            <a:r>
              <a:rPr sz="20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competenza</a:t>
            </a:r>
            <a:r>
              <a:rPr sz="2000" spc="2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non</a:t>
            </a:r>
            <a:r>
              <a:rPr sz="20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 smtClean="0">
                <a:solidFill>
                  <a:srgbClr val="00B050"/>
                </a:solidFill>
                <a:latin typeface="Microsoft Sans Serif"/>
                <a:cs typeface="Microsoft Sans Serif"/>
              </a:rPr>
              <a:t>registrati</a:t>
            </a:r>
            <a:endParaRPr lang="it-IT" sz="2000" spc="-5" dirty="0" smtClean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r>
              <a:rPr sz="2000" spc="-5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(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costi</a:t>
            </a:r>
            <a:r>
              <a:rPr sz="2000" spc="2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sospesi)</a:t>
            </a:r>
            <a:endParaRPr sz="200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469900" marR="5080" indent="-457200">
              <a:lnSpc>
                <a:spcPts val="5000"/>
              </a:lnSpc>
              <a:spcBef>
                <a:spcPts val="59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Ricavi</a:t>
            </a:r>
            <a:r>
              <a:rPr sz="2000" spc="4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già</a:t>
            </a:r>
            <a:r>
              <a:rPr sz="20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rilevati</a:t>
            </a:r>
            <a:r>
              <a:rPr sz="20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che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devono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essere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modificati</a:t>
            </a:r>
            <a:r>
              <a:rPr sz="20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perché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di </a:t>
            </a:r>
            <a:r>
              <a:rPr sz="2000" spc="-5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competenza</a:t>
            </a:r>
            <a:r>
              <a:rPr sz="20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di</a:t>
            </a:r>
            <a:r>
              <a:rPr sz="20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più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periodi</a:t>
            </a:r>
            <a:endParaRPr sz="2000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Microsoft Sans Serif"/>
              <a:buAutoNum type="arabicPeriod" startAt="2"/>
            </a:pPr>
            <a:endParaRPr sz="175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Ricavi</a:t>
            </a:r>
            <a:r>
              <a:rPr sz="20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già</a:t>
            </a:r>
            <a:r>
              <a:rPr sz="2000" spc="2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realizzati</a:t>
            </a:r>
            <a:r>
              <a:rPr sz="20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ma</a:t>
            </a:r>
            <a:r>
              <a:rPr sz="20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non</a:t>
            </a:r>
            <a:r>
              <a:rPr sz="20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registrati</a:t>
            </a:r>
            <a:endParaRPr sz="200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Microsoft Sans Serif"/>
              <a:buAutoNum type="arabicPeriod" startAt="2"/>
            </a:pPr>
            <a:endParaRPr sz="225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Ammortamento</a:t>
            </a:r>
            <a:endParaRPr sz="20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410200" y="2456903"/>
            <a:ext cx="4572000" cy="136960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1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- Polizza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</a:rPr>
              <a:t>anticipata</a:t>
            </a:r>
          </a:p>
          <a:p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- Acquisto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</a:rPr>
              <a:t>di risorse da consumare continuamente nel tempo</a:t>
            </a:r>
          </a:p>
          <a:p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- Cancellazione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</a:rPr>
              <a:t>o storno dell’attività</a:t>
            </a:r>
          </a:p>
        </p:txBody>
      </p:sp>
      <p:sp>
        <p:nvSpPr>
          <p:cNvPr id="5" name="Rettangolo 4"/>
          <p:cNvSpPr/>
          <p:nvPr/>
        </p:nvSpPr>
        <p:spPr>
          <a:xfrm>
            <a:off x="4724400" y="4800600"/>
            <a:ext cx="4572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100" b="0" i="0" u="none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Incasso anticipato di un servizio (debito di servizio)</a:t>
            </a:r>
            <a:endParaRPr lang="it-IT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497" y="0"/>
            <a:ext cx="7319009" cy="2137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655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</a:t>
            </a:r>
            <a:r>
              <a:rPr spc="25" dirty="0"/>
              <a:t> </a:t>
            </a:r>
            <a:r>
              <a:rPr spc="-5" dirty="0"/>
              <a:t>scritture</a:t>
            </a:r>
            <a:r>
              <a:rPr spc="30" dirty="0"/>
              <a:t> </a:t>
            </a:r>
            <a:r>
              <a:rPr spc="-15" dirty="0"/>
              <a:t>di</a:t>
            </a:r>
            <a:r>
              <a:rPr spc="25" dirty="0"/>
              <a:t> </a:t>
            </a:r>
            <a:r>
              <a:rPr dirty="0"/>
              <a:t>assestamento: </a:t>
            </a:r>
            <a:r>
              <a:rPr spc="-1150" dirty="0"/>
              <a:t> </a:t>
            </a:r>
            <a:r>
              <a:rPr b="1" spc="-10" dirty="0">
                <a:solidFill>
                  <a:srgbClr val="FF0000"/>
                </a:solidFill>
              </a:rPr>
              <a:t>rettifica</a:t>
            </a:r>
            <a:r>
              <a:rPr spc="55" dirty="0"/>
              <a:t> </a:t>
            </a:r>
            <a:r>
              <a:rPr spc="-5" dirty="0"/>
              <a:t>e</a:t>
            </a:r>
            <a:r>
              <a:rPr spc="45" dirty="0"/>
              <a:t> </a:t>
            </a:r>
            <a:r>
              <a:rPr spc="-5" dirty="0">
                <a:solidFill>
                  <a:srgbClr val="00B050"/>
                </a:solidFill>
              </a:rPr>
              <a:t>integrazione</a:t>
            </a:r>
          </a:p>
          <a:p>
            <a:pPr marL="1754505" marR="527050" indent="-1742439">
              <a:lnSpc>
                <a:spcPct val="120000"/>
              </a:lnSpc>
              <a:spcBef>
                <a:spcPts val="310"/>
              </a:spcBef>
            </a:pPr>
            <a:r>
              <a:rPr sz="2000" spc="-5" dirty="0">
                <a:solidFill>
                  <a:srgbClr val="000000"/>
                </a:solidFill>
              </a:rPr>
              <a:t>Modificare</a:t>
            </a:r>
            <a:r>
              <a:rPr sz="2000" spc="20" dirty="0">
                <a:solidFill>
                  <a:srgbClr val="000000"/>
                </a:solidFill>
              </a:rPr>
              <a:t> </a:t>
            </a:r>
            <a:r>
              <a:rPr sz="2000" spc="-15" dirty="0">
                <a:solidFill>
                  <a:srgbClr val="000000"/>
                </a:solidFill>
              </a:rPr>
              <a:t>i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saldi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in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modo</a:t>
            </a:r>
            <a:r>
              <a:rPr sz="2000" spc="2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da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riflettere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la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situazione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dei</a:t>
            </a:r>
            <a:r>
              <a:rPr sz="2000" spc="3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valori </a:t>
            </a:r>
            <a:r>
              <a:rPr sz="2000" spc="-515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alla</a:t>
            </a:r>
            <a:r>
              <a:rPr sz="2000" spc="3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fine</a:t>
            </a:r>
            <a:r>
              <a:rPr sz="2000" spc="2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del</a:t>
            </a:r>
            <a:r>
              <a:rPr sz="2000" spc="3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periodo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contabile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2209800"/>
            <a:ext cx="6861175" cy="45602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Costi</a:t>
            </a:r>
            <a:r>
              <a:rPr sz="2000" b="1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già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registrati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che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devono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essere</a:t>
            </a:r>
            <a:r>
              <a:rPr sz="2000" b="1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modificati</a:t>
            </a:r>
            <a:r>
              <a:rPr sz="2000" b="1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perché</a:t>
            </a:r>
            <a:endParaRPr sz="200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Microsoft Sans Serif"/>
              <a:buAutoNum type="arabicPeriod"/>
            </a:pPr>
            <a:endParaRPr sz="225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da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ripartire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fra</a:t>
            </a:r>
            <a:r>
              <a:rPr sz="2000" b="1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due</a:t>
            </a:r>
            <a:r>
              <a:rPr sz="2000" b="1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</a:t>
            </a:r>
            <a:r>
              <a:rPr sz="2000" b="1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più</a:t>
            </a:r>
            <a:r>
              <a:rPr sz="2000" b="1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periodi</a:t>
            </a:r>
            <a:r>
              <a:rPr sz="2000" b="1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contabili</a:t>
            </a:r>
            <a:endParaRPr sz="200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30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Costi</a:t>
            </a:r>
            <a:r>
              <a:rPr sz="20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di</a:t>
            </a:r>
            <a:r>
              <a:rPr sz="20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competenza</a:t>
            </a:r>
            <a:r>
              <a:rPr sz="2000" spc="2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non</a:t>
            </a:r>
            <a:r>
              <a:rPr sz="20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 err="1" smtClean="0">
                <a:solidFill>
                  <a:srgbClr val="00B050"/>
                </a:solidFill>
                <a:latin typeface="Microsoft Sans Serif"/>
                <a:cs typeface="Microsoft Sans Serif"/>
              </a:rPr>
              <a:t>registrati</a:t>
            </a:r>
            <a:endParaRPr lang="it-IT" sz="2000" spc="-5" dirty="0" smtClean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r>
              <a:rPr sz="2000" spc="-5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(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costi</a:t>
            </a:r>
            <a:r>
              <a:rPr sz="2000" spc="2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sospesi)</a:t>
            </a:r>
            <a:endParaRPr sz="200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469900" marR="5080" indent="-457200">
              <a:lnSpc>
                <a:spcPts val="5000"/>
              </a:lnSpc>
              <a:spcBef>
                <a:spcPts val="59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Ricavi</a:t>
            </a:r>
            <a:r>
              <a:rPr sz="2000" spc="4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già</a:t>
            </a:r>
            <a:r>
              <a:rPr sz="20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rilevati</a:t>
            </a:r>
            <a:r>
              <a:rPr sz="20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che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devono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essere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modificati</a:t>
            </a:r>
            <a:r>
              <a:rPr sz="20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perché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di </a:t>
            </a:r>
            <a:r>
              <a:rPr sz="2000" spc="-5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competenza</a:t>
            </a:r>
            <a:r>
              <a:rPr sz="20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di</a:t>
            </a:r>
            <a:r>
              <a:rPr sz="20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più</a:t>
            </a:r>
            <a:r>
              <a:rPr sz="20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periodi</a:t>
            </a:r>
            <a:endParaRPr sz="2000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Microsoft Sans Serif"/>
              <a:buAutoNum type="arabicPeriod" startAt="2"/>
            </a:pPr>
            <a:endParaRPr sz="175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Ricavi</a:t>
            </a:r>
            <a:r>
              <a:rPr sz="20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già</a:t>
            </a:r>
            <a:r>
              <a:rPr sz="2000" spc="2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realizzati</a:t>
            </a:r>
            <a:r>
              <a:rPr sz="20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ma</a:t>
            </a:r>
            <a:r>
              <a:rPr sz="20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non</a:t>
            </a:r>
            <a:r>
              <a:rPr sz="20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registrati</a:t>
            </a:r>
            <a:endParaRPr sz="200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Microsoft Sans Serif"/>
              <a:buAutoNum type="arabicPeriod" startAt="2"/>
            </a:pPr>
            <a:endParaRPr sz="225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Ammortamento</a:t>
            </a:r>
            <a:endParaRPr sz="20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62600" y="2843306"/>
            <a:ext cx="4572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1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Premi di fine anno non rilevati</a:t>
            </a:r>
          </a:p>
          <a:p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•Fatture da ricevere</a:t>
            </a:r>
          </a:p>
          <a:p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•Eventuali debiti vs dipendenti</a:t>
            </a:r>
          </a:p>
          <a:p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•Svalutazione crediti</a:t>
            </a:r>
          </a:p>
          <a:p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•Costi per garanzia prodotti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7" name="Rettangolo 6"/>
          <p:cNvSpPr/>
          <p:nvPr/>
        </p:nvSpPr>
        <p:spPr>
          <a:xfrm>
            <a:off x="5105400" y="5123417"/>
            <a:ext cx="4572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1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dirty="0" smtClean="0">
                <a:solidFill>
                  <a:srgbClr val="00B050"/>
                </a:solidFill>
                <a:latin typeface="Arial" panose="020B0604020202020204" pitchFamily="34" charset="0"/>
              </a:rPr>
              <a:t>- Eventuali </a:t>
            </a: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interessi guadagnati</a:t>
            </a:r>
          </a:p>
          <a:p>
            <a:r>
              <a:rPr lang="it-IT" dirty="0" smtClean="0">
                <a:solidFill>
                  <a:srgbClr val="00B050"/>
                </a:solidFill>
                <a:latin typeface="Arial" panose="020B0604020202020204" pitchFamily="34" charset="0"/>
              </a:rPr>
              <a:t>- Eventuali </a:t>
            </a: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</a:rPr>
              <a:t>crediti di servizio maturati …</a:t>
            </a:r>
          </a:p>
        </p:txBody>
      </p:sp>
    </p:spTree>
    <p:extLst>
      <p:ext uri="{BB962C8B-B14F-4D97-AF65-F5344CB8AC3E}">
        <p14:creationId xmlns:p14="http://schemas.microsoft.com/office/powerpoint/2010/main" val="15141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336" y="37338"/>
            <a:ext cx="71704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</a:t>
            </a:r>
            <a:r>
              <a:rPr spc="25" dirty="0"/>
              <a:t> </a:t>
            </a:r>
            <a:r>
              <a:rPr spc="-5" dirty="0"/>
              <a:t>scritture</a:t>
            </a:r>
            <a:r>
              <a:rPr spc="30" dirty="0"/>
              <a:t> </a:t>
            </a:r>
            <a:r>
              <a:rPr spc="-15" dirty="0"/>
              <a:t>di</a:t>
            </a:r>
            <a:r>
              <a:rPr spc="30" dirty="0"/>
              <a:t> </a:t>
            </a:r>
            <a:r>
              <a:rPr dirty="0"/>
              <a:t>assestamento: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336" y="707644"/>
            <a:ext cx="362775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Pizza</a:t>
            </a:r>
            <a:r>
              <a:rPr lang="it-IT" sz="44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s.r.l.</a:t>
            </a:r>
            <a:endParaRPr sz="44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3830" y="1125092"/>
            <a:ext cx="3225165" cy="165735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47625" algn="ctr">
              <a:lnSpc>
                <a:spcPct val="100000"/>
              </a:lnSpc>
              <a:spcBef>
                <a:spcPts val="505"/>
              </a:spcBef>
            </a:pPr>
            <a:r>
              <a:rPr sz="1400" spc="-5" dirty="0">
                <a:latin typeface="Microsoft Sans Serif"/>
                <a:cs typeface="Microsoft Sans Serif"/>
              </a:rPr>
              <a:t>Fondo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ammortamento</a:t>
            </a:r>
            <a:endParaRPr sz="1400">
              <a:latin typeface="Microsoft Sans Serif"/>
              <a:cs typeface="Microsoft Sans Serif"/>
            </a:endParaRPr>
          </a:p>
          <a:p>
            <a:pPr marR="155575" algn="ctr">
              <a:lnSpc>
                <a:spcPct val="100000"/>
              </a:lnSpc>
              <a:spcBef>
                <a:spcPts val="20"/>
              </a:spcBef>
            </a:pPr>
            <a:r>
              <a:rPr sz="1400" b="1" spc="15" dirty="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tabLst>
                <a:tab pos="877569" algn="l"/>
                <a:tab pos="2909570" algn="l"/>
              </a:tabLst>
            </a:pPr>
            <a:r>
              <a:rPr sz="1400" u="heavy" spc="1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1400" u="heavy" spc="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Ammortamento	</a:t>
            </a:r>
            <a:endParaRPr sz="1400">
              <a:latin typeface="Microsoft Sans Serif"/>
              <a:cs typeface="Microsoft Sans Serif"/>
            </a:endParaRPr>
          </a:p>
          <a:p>
            <a:pPr marR="688975" algn="ctr">
              <a:lnSpc>
                <a:spcPct val="100000"/>
              </a:lnSpc>
              <a:spcBef>
                <a:spcPts val="20"/>
              </a:spcBef>
            </a:pPr>
            <a:r>
              <a:rPr sz="1400" b="1" spc="15" dirty="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3163" y="2871597"/>
            <a:ext cx="3225800" cy="165735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350"/>
              </a:spcBef>
            </a:pPr>
            <a:r>
              <a:rPr sz="1400" u="heavy" spc="1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spc="-16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spc="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Rateo</a:t>
            </a:r>
            <a:r>
              <a:rPr sz="1400" u="heavy" spc="4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passivo</a:t>
            </a:r>
            <a:r>
              <a:rPr sz="1400" u="heavy" spc="4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(debito</a:t>
            </a:r>
            <a:r>
              <a:rPr sz="1400" u="heavy" spc="4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vs</a:t>
            </a:r>
            <a:r>
              <a:rPr sz="1400" u="heavy" spc="2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spc="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banche)</a:t>
            </a:r>
            <a:r>
              <a:rPr sz="1400" u="heavy" spc="-9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  <a:p>
            <a:pPr marR="134620" algn="ctr">
              <a:lnSpc>
                <a:spcPct val="100000"/>
              </a:lnSpc>
              <a:spcBef>
                <a:spcPts val="20"/>
              </a:spcBef>
            </a:pPr>
            <a:r>
              <a:rPr sz="1400" b="1" spc="15" dirty="0"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Arial"/>
              <a:cs typeface="Arial"/>
            </a:endParaRPr>
          </a:p>
          <a:p>
            <a:pPr marL="245110">
              <a:lnSpc>
                <a:spcPct val="100000"/>
              </a:lnSpc>
              <a:tabLst>
                <a:tab pos="1032510" algn="l"/>
                <a:tab pos="3077845" algn="l"/>
              </a:tabLst>
            </a:pPr>
            <a:r>
              <a:rPr sz="1400" u="heavy" spc="1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Interessi</a:t>
            </a:r>
            <a:r>
              <a:rPr sz="1400" u="heavy" spc="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spc="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passivi	</a:t>
            </a:r>
            <a:endParaRPr sz="1400">
              <a:latin typeface="Microsoft Sans Serif"/>
              <a:cs typeface="Microsoft Sans Serif"/>
            </a:endParaRPr>
          </a:p>
          <a:p>
            <a:pPr marR="668655" algn="ctr">
              <a:lnSpc>
                <a:spcPct val="100000"/>
              </a:lnSpc>
              <a:spcBef>
                <a:spcPts val="20"/>
              </a:spcBef>
            </a:pPr>
            <a:r>
              <a:rPr sz="1400" b="1" spc="15" dirty="0"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3163" y="4627245"/>
            <a:ext cx="3225800" cy="165735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071245" marR="139700" indent="-826135">
              <a:lnSpc>
                <a:spcPct val="101200"/>
              </a:lnSpc>
              <a:spcBef>
                <a:spcPts val="105"/>
              </a:spcBef>
              <a:tabLst>
                <a:tab pos="1083310" algn="l"/>
                <a:tab pos="3077845" algn="l"/>
              </a:tabLst>
            </a:pPr>
            <a:r>
              <a:rPr sz="1400" u="heavy" spc="1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		</a:t>
            </a:r>
            <a:r>
              <a:rPr sz="1400" u="heavy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Costi</a:t>
            </a:r>
            <a:r>
              <a:rPr sz="1400" u="heavy" spc="-4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heavy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anticipati 	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           </a:t>
            </a:r>
            <a:r>
              <a:rPr sz="1400" spc="26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750</a:t>
            </a:r>
            <a:r>
              <a:rPr sz="1400" spc="140" dirty="0">
                <a:latin typeface="Microsoft Sans Serif"/>
                <a:cs typeface="Microsoft Sans Serif"/>
              </a:rPr>
              <a:t> </a:t>
            </a:r>
            <a:r>
              <a:rPr sz="1400" b="1" spc="15" dirty="0">
                <a:latin typeface="Arial"/>
                <a:cs typeface="Arial"/>
              </a:rPr>
              <a:t>750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Arial"/>
              <a:cs typeface="Arial"/>
            </a:endParaRPr>
          </a:p>
          <a:p>
            <a:pPr marL="245110">
              <a:lnSpc>
                <a:spcPct val="100000"/>
              </a:lnSpc>
              <a:tabLst>
                <a:tab pos="1439545" algn="l"/>
                <a:tab pos="3077845" algn="l"/>
              </a:tabLst>
            </a:pPr>
            <a:r>
              <a:rPr sz="1400" u="heavy" spc="1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1400" u="heavy" spc="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Affitto	</a:t>
            </a:r>
            <a:endParaRPr sz="1400">
              <a:latin typeface="Microsoft Sans Serif"/>
              <a:cs typeface="Microsoft Sans Serif"/>
            </a:endParaRPr>
          </a:p>
          <a:p>
            <a:pPr marL="1071245">
              <a:lnSpc>
                <a:spcPct val="100000"/>
              </a:lnSpc>
              <a:spcBef>
                <a:spcPts val="20"/>
              </a:spcBef>
            </a:pPr>
            <a:r>
              <a:rPr sz="1400" b="1" spc="15" dirty="0">
                <a:latin typeface="Arial"/>
                <a:cs typeface="Arial"/>
              </a:rPr>
              <a:t>750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28353" y="2281491"/>
            <a:ext cx="13335" cy="419100"/>
          </a:xfrm>
          <a:custGeom>
            <a:avLst/>
            <a:gdLst/>
            <a:ahLst/>
            <a:cxnLst/>
            <a:rect l="l" t="t" r="r" b="b"/>
            <a:pathLst>
              <a:path w="13335" h="419100">
                <a:moveTo>
                  <a:pt x="12767" y="0"/>
                </a:moveTo>
                <a:lnTo>
                  <a:pt x="0" y="0"/>
                </a:lnTo>
                <a:lnTo>
                  <a:pt x="0" y="419027"/>
                </a:lnTo>
                <a:lnTo>
                  <a:pt x="12767" y="419027"/>
                </a:lnTo>
                <a:lnTo>
                  <a:pt x="12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78895" y="1399006"/>
            <a:ext cx="2832735" cy="438150"/>
          </a:xfrm>
          <a:custGeom>
            <a:avLst/>
            <a:gdLst/>
            <a:ahLst/>
            <a:cxnLst/>
            <a:rect l="l" t="t" r="r" b="b"/>
            <a:pathLst>
              <a:path w="2832734" h="438150">
                <a:moveTo>
                  <a:pt x="1162215" y="18948"/>
                </a:moveTo>
                <a:lnTo>
                  <a:pt x="1149451" y="18948"/>
                </a:lnTo>
                <a:lnTo>
                  <a:pt x="1149451" y="438073"/>
                </a:lnTo>
                <a:lnTo>
                  <a:pt x="1162215" y="438073"/>
                </a:lnTo>
                <a:lnTo>
                  <a:pt x="1162215" y="18948"/>
                </a:lnTo>
                <a:close/>
              </a:path>
              <a:path w="2832734" h="438150">
                <a:moveTo>
                  <a:pt x="2832290" y="0"/>
                </a:moveTo>
                <a:lnTo>
                  <a:pt x="0" y="0"/>
                </a:lnTo>
                <a:lnTo>
                  <a:pt x="0" y="12776"/>
                </a:lnTo>
                <a:lnTo>
                  <a:pt x="2832290" y="12776"/>
                </a:lnTo>
                <a:lnTo>
                  <a:pt x="2832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28353" y="3144940"/>
            <a:ext cx="13335" cy="419100"/>
          </a:xfrm>
          <a:custGeom>
            <a:avLst/>
            <a:gdLst/>
            <a:ahLst/>
            <a:cxnLst/>
            <a:rect l="l" t="t" r="r" b="b"/>
            <a:pathLst>
              <a:path w="13335" h="419100">
                <a:moveTo>
                  <a:pt x="12767" y="0"/>
                </a:moveTo>
                <a:lnTo>
                  <a:pt x="0" y="0"/>
                </a:lnTo>
                <a:lnTo>
                  <a:pt x="0" y="419027"/>
                </a:lnTo>
                <a:lnTo>
                  <a:pt x="12767" y="419027"/>
                </a:lnTo>
                <a:lnTo>
                  <a:pt x="12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28353" y="4008389"/>
            <a:ext cx="13335" cy="419100"/>
          </a:xfrm>
          <a:custGeom>
            <a:avLst/>
            <a:gdLst/>
            <a:ahLst/>
            <a:cxnLst/>
            <a:rect l="l" t="t" r="r" b="b"/>
            <a:pathLst>
              <a:path w="13335" h="419100">
                <a:moveTo>
                  <a:pt x="12767" y="0"/>
                </a:moveTo>
                <a:lnTo>
                  <a:pt x="0" y="0"/>
                </a:lnTo>
                <a:lnTo>
                  <a:pt x="0" y="418844"/>
                </a:lnTo>
                <a:lnTo>
                  <a:pt x="12767" y="418844"/>
                </a:lnTo>
                <a:lnTo>
                  <a:pt x="12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28353" y="4871654"/>
            <a:ext cx="13335" cy="419100"/>
          </a:xfrm>
          <a:custGeom>
            <a:avLst/>
            <a:gdLst/>
            <a:ahLst/>
            <a:cxnLst/>
            <a:rect l="l" t="t" r="r" b="b"/>
            <a:pathLst>
              <a:path w="13335" h="419100">
                <a:moveTo>
                  <a:pt x="12767" y="0"/>
                </a:moveTo>
                <a:lnTo>
                  <a:pt x="0" y="0"/>
                </a:lnTo>
                <a:lnTo>
                  <a:pt x="0" y="419073"/>
                </a:lnTo>
                <a:lnTo>
                  <a:pt x="12767" y="419073"/>
                </a:lnTo>
                <a:lnTo>
                  <a:pt x="12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28353" y="5735149"/>
            <a:ext cx="13335" cy="419100"/>
          </a:xfrm>
          <a:custGeom>
            <a:avLst/>
            <a:gdLst/>
            <a:ahLst/>
            <a:cxnLst/>
            <a:rect l="l" t="t" r="r" b="b"/>
            <a:pathLst>
              <a:path w="13335" h="419100">
                <a:moveTo>
                  <a:pt x="12767" y="0"/>
                </a:moveTo>
                <a:lnTo>
                  <a:pt x="0" y="0"/>
                </a:lnTo>
                <a:lnTo>
                  <a:pt x="0" y="419058"/>
                </a:lnTo>
                <a:lnTo>
                  <a:pt x="12767" y="419058"/>
                </a:lnTo>
                <a:lnTo>
                  <a:pt x="12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658" y="1335570"/>
            <a:ext cx="281305" cy="12712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i="1" dirty="0">
                <a:latin typeface="Arial"/>
                <a:cs typeface="Arial"/>
              </a:rPr>
              <a:t>integraz</a:t>
            </a:r>
            <a:r>
              <a:rPr sz="1800" i="1" spc="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one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44658" y="3091472"/>
            <a:ext cx="281305" cy="12712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i="1" dirty="0">
                <a:latin typeface="Arial"/>
                <a:cs typeface="Arial"/>
              </a:rPr>
              <a:t>integraz</a:t>
            </a:r>
            <a:r>
              <a:rPr sz="1800" i="1" spc="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one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3482" y="5072317"/>
            <a:ext cx="281305" cy="7626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i="1" spc="-5" dirty="0">
                <a:latin typeface="Arial"/>
                <a:cs typeface="Arial"/>
              </a:rPr>
              <a:t>rettifica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184404"/>
            <a:ext cx="71062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 err="1"/>
              <a:t>Bilancio</a:t>
            </a:r>
            <a:r>
              <a:rPr spc="45" dirty="0"/>
              <a:t> </a:t>
            </a:r>
            <a:r>
              <a:rPr spc="-10" dirty="0" smtClean="0"/>
              <a:t>Pizza</a:t>
            </a:r>
            <a:r>
              <a:rPr spc="60" dirty="0" smtClean="0"/>
              <a:t> </a:t>
            </a:r>
            <a:r>
              <a:rPr lang="it-IT" spc="60" dirty="0" smtClean="0"/>
              <a:t>S.r.l. </a:t>
            </a:r>
            <a:r>
              <a:rPr spc="-15" dirty="0" smtClean="0"/>
              <a:t>al</a:t>
            </a:r>
            <a:r>
              <a:rPr spc="45" dirty="0" smtClean="0"/>
              <a:t> </a:t>
            </a:r>
            <a:r>
              <a:rPr spc="-5" dirty="0" smtClean="0"/>
              <a:t>31</a:t>
            </a:r>
            <a:r>
              <a:rPr lang="it-IT" spc="-5" dirty="0" smtClean="0"/>
              <a:t>/8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854963"/>
            <a:ext cx="2138045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40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4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scrittura </a:t>
            </a:r>
            <a:r>
              <a:rPr sz="4400" spc="-115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44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di </a:t>
            </a:r>
            <a:r>
              <a:rPr sz="44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 chius</a:t>
            </a:r>
            <a:r>
              <a:rPr sz="4400" dirty="0">
                <a:solidFill>
                  <a:srgbClr val="092552"/>
                </a:solidFill>
                <a:latin typeface="Microsoft Sans Serif"/>
                <a:cs typeface="Microsoft Sans Serif"/>
              </a:rPr>
              <a:t>u</a:t>
            </a:r>
            <a:r>
              <a:rPr sz="44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ra</a:t>
            </a:r>
            <a:endParaRPr sz="4400" dirty="0">
              <a:latin typeface="Microsoft Sans Serif"/>
              <a:cs typeface="Microsoft Sans Serif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558622" y="1093035"/>
          <a:ext cx="3230245" cy="1553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1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947">
                <a:tc>
                  <a:txBody>
                    <a:bodyPr/>
                    <a:lstStyle/>
                    <a:p>
                      <a:pPr marL="31750">
                        <a:lnSpc>
                          <a:spcPts val="1205"/>
                        </a:lnSpc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Costo</a:t>
                      </a:r>
                      <a:r>
                        <a:rPr sz="105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del</a:t>
                      </a:r>
                      <a:r>
                        <a:rPr sz="105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venduto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  <a:p>
                      <a:pPr marL="31750">
                        <a:lnSpc>
                          <a:spcPts val="1255"/>
                        </a:lnSpc>
                        <a:spcBef>
                          <a:spcPts val="100"/>
                        </a:spcBef>
                      </a:pP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Stipendi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685" algn="r">
                        <a:lnSpc>
                          <a:spcPts val="1205"/>
                        </a:lnSpc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6.000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  <a:p>
                      <a:pPr marR="19685" algn="r">
                        <a:lnSpc>
                          <a:spcPts val="1255"/>
                        </a:lnSpc>
                        <a:spcBef>
                          <a:spcPts val="100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3.000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549">
                <a:tc>
                  <a:txBody>
                    <a:bodyPr/>
                    <a:lstStyle/>
                    <a:p>
                      <a:pPr marL="31750">
                        <a:lnSpc>
                          <a:spcPts val="1250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Forniture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varie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250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Microsoft Sans Serif"/>
                          <a:cs typeface="Microsoft Sans Serif"/>
                        </a:rPr>
                        <a:t>450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549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20" dirty="0">
                          <a:latin typeface="Microsoft Sans Serif"/>
                          <a:cs typeface="Microsoft Sans Serif"/>
                        </a:rPr>
                        <a:t>Ammortamento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Microsoft Sans Serif"/>
                          <a:cs typeface="Microsoft Sans Serif"/>
                        </a:rPr>
                        <a:t>60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Interessi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passivi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Microsoft Sans Serif"/>
                          <a:cs typeface="Microsoft Sans Serif"/>
                        </a:rPr>
                        <a:t>30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Affitto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Microsoft Sans Serif"/>
                          <a:cs typeface="Microsoft Sans Serif"/>
                        </a:rPr>
                        <a:t>750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9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  <a:spcBef>
                          <a:spcPts val="685"/>
                        </a:spcBef>
                      </a:pP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Utile</a:t>
                      </a: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del</a:t>
                      </a: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 periodo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6995" marB="0"/>
                </a:tc>
                <a:tc>
                  <a:txBody>
                    <a:bodyPr/>
                    <a:lstStyle/>
                    <a:p>
                      <a:pPr marR="19685" algn="r">
                        <a:lnSpc>
                          <a:spcPts val="1220"/>
                        </a:lnSpc>
                        <a:spcBef>
                          <a:spcPts val="68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1.910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699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6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b="1" spc="30" dirty="0">
                          <a:latin typeface="Arial"/>
                          <a:cs typeface="Arial"/>
                        </a:rPr>
                        <a:t>11.450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810231" y="1069108"/>
            <a:ext cx="182753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450340" algn="l"/>
              </a:tabLst>
            </a:pPr>
            <a:r>
              <a:rPr sz="1050" spc="45" dirty="0">
                <a:latin typeface="Microsoft Sans Serif"/>
                <a:cs typeface="Microsoft Sans Serif"/>
              </a:rPr>
              <a:t>12</a:t>
            </a:r>
            <a:r>
              <a:rPr sz="1050" spc="-20" dirty="0">
                <a:latin typeface="Microsoft Sans Serif"/>
                <a:cs typeface="Microsoft Sans Serif"/>
              </a:rPr>
              <a:t>.</a:t>
            </a:r>
            <a:r>
              <a:rPr sz="1050" spc="45" dirty="0">
                <a:latin typeface="Microsoft Sans Serif"/>
                <a:cs typeface="Microsoft Sans Serif"/>
              </a:rPr>
              <a:t>20</a:t>
            </a:r>
            <a:r>
              <a:rPr sz="1050" spc="20" dirty="0">
                <a:latin typeface="Microsoft Sans Serif"/>
                <a:cs typeface="Microsoft Sans Serif"/>
              </a:rPr>
              <a:t>0</a:t>
            </a:r>
            <a:r>
              <a:rPr sz="1050" dirty="0">
                <a:latin typeface="Microsoft Sans Serif"/>
                <a:cs typeface="Microsoft Sans Serif"/>
              </a:rPr>
              <a:t>	</a:t>
            </a:r>
            <a:r>
              <a:rPr sz="1050" spc="55" dirty="0">
                <a:latin typeface="Microsoft Sans Serif"/>
                <a:cs typeface="Microsoft Sans Serif"/>
              </a:rPr>
              <a:t>R</a:t>
            </a:r>
            <a:r>
              <a:rPr sz="1050" spc="-65" dirty="0">
                <a:latin typeface="Microsoft Sans Serif"/>
                <a:cs typeface="Microsoft Sans Serif"/>
              </a:rPr>
              <a:t>i</a:t>
            </a:r>
            <a:r>
              <a:rPr sz="1050" spc="15" dirty="0">
                <a:latin typeface="Microsoft Sans Serif"/>
                <a:cs typeface="Microsoft Sans Serif"/>
              </a:rPr>
              <a:t>c</a:t>
            </a:r>
            <a:r>
              <a:rPr sz="1050" spc="-45" dirty="0">
                <a:latin typeface="Microsoft Sans Serif"/>
                <a:cs typeface="Microsoft Sans Serif"/>
              </a:rPr>
              <a:t>a</a:t>
            </a:r>
            <a:r>
              <a:rPr sz="1050" spc="5" dirty="0">
                <a:latin typeface="Microsoft Sans Serif"/>
                <a:cs typeface="Microsoft Sans Serif"/>
              </a:rPr>
              <a:t>vi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0231" y="2450296"/>
            <a:ext cx="45847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b="1" spc="45" dirty="0">
                <a:latin typeface="Arial"/>
                <a:cs typeface="Arial"/>
              </a:rPr>
              <a:t>12</a:t>
            </a:r>
            <a:r>
              <a:rPr sz="1050" b="1" spc="-20" dirty="0">
                <a:latin typeface="Arial"/>
                <a:cs typeface="Arial"/>
              </a:rPr>
              <a:t>.</a:t>
            </a:r>
            <a:r>
              <a:rPr sz="1050" b="1" spc="45" dirty="0">
                <a:latin typeface="Arial"/>
                <a:cs typeface="Arial"/>
              </a:rPr>
              <a:t>20</a:t>
            </a:r>
            <a:r>
              <a:rPr sz="1050" b="1" spc="20" dirty="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77672" y="2991363"/>
            <a:ext cx="43624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i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Attività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0231" y="2991363"/>
            <a:ext cx="159575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i="1" spc="10" dirty="0">
                <a:latin typeface="Arial"/>
                <a:cs typeface="Arial"/>
              </a:rPr>
              <a:t>Passività</a:t>
            </a:r>
            <a:r>
              <a:rPr sz="1050" i="1" spc="70" dirty="0">
                <a:latin typeface="Arial"/>
                <a:cs typeface="Arial"/>
              </a:rPr>
              <a:t> </a:t>
            </a:r>
            <a:r>
              <a:rPr sz="1050" i="1" spc="20" dirty="0">
                <a:latin typeface="Arial"/>
                <a:cs typeface="Arial"/>
              </a:rPr>
              <a:t>e</a:t>
            </a:r>
            <a:r>
              <a:rPr sz="1050" i="1" spc="-10" dirty="0">
                <a:latin typeface="Arial"/>
                <a:cs typeface="Arial"/>
              </a:rPr>
              <a:t> </a:t>
            </a:r>
            <a:r>
              <a:rPr sz="1050" i="1" spc="10" dirty="0">
                <a:latin typeface="Arial"/>
                <a:cs typeface="Arial"/>
              </a:rPr>
              <a:t>Capitale</a:t>
            </a:r>
            <a:r>
              <a:rPr sz="1050" i="1" spc="70" dirty="0">
                <a:latin typeface="Arial"/>
                <a:cs typeface="Arial"/>
              </a:rPr>
              <a:t> </a:t>
            </a:r>
            <a:r>
              <a:rPr sz="1050" i="1" spc="10" dirty="0">
                <a:latin typeface="Arial"/>
                <a:cs typeface="Arial"/>
              </a:rPr>
              <a:t>netto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22931" y="3153420"/>
            <a:ext cx="1576705" cy="0"/>
          </a:xfrm>
          <a:custGeom>
            <a:avLst/>
            <a:gdLst/>
            <a:ahLst/>
            <a:cxnLst/>
            <a:rect l="l" t="t" r="r" b="b"/>
            <a:pathLst>
              <a:path w="1576704">
                <a:moveTo>
                  <a:pt x="0" y="0"/>
                </a:moveTo>
                <a:lnTo>
                  <a:pt x="1576415" y="0"/>
                </a:lnTo>
              </a:path>
            </a:pathLst>
          </a:custGeom>
          <a:ln w="1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77672" y="3336689"/>
            <a:ext cx="158432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latin typeface="Microsoft Sans Serif"/>
                <a:cs typeface="Microsoft Sans Serif"/>
              </a:rPr>
              <a:t>Immobilizzazioni</a:t>
            </a:r>
            <a:r>
              <a:rPr sz="1050" spc="-20" dirty="0">
                <a:latin typeface="Microsoft Sans Serif"/>
                <a:cs typeface="Microsoft Sans Serif"/>
              </a:rPr>
              <a:t> </a:t>
            </a:r>
            <a:r>
              <a:rPr sz="1050" spc="10" dirty="0">
                <a:latin typeface="Microsoft Sans Serif"/>
                <a:cs typeface="Microsoft Sans Serif"/>
              </a:rPr>
              <a:t>tecniche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96160" y="3336689"/>
            <a:ext cx="141287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25" dirty="0">
                <a:latin typeface="Microsoft Sans Serif"/>
                <a:cs typeface="Microsoft Sans Serif"/>
              </a:rPr>
              <a:t>7.200</a:t>
            </a:r>
            <a:r>
              <a:rPr sz="1050" spc="180" dirty="0">
                <a:latin typeface="Microsoft Sans Serif"/>
                <a:cs typeface="Microsoft Sans Serif"/>
              </a:rPr>
              <a:t> </a:t>
            </a:r>
            <a:r>
              <a:rPr sz="1050" spc="5" dirty="0">
                <a:latin typeface="Microsoft Sans Serif"/>
                <a:cs typeface="Microsoft Sans Serif"/>
              </a:rPr>
              <a:t>Capitale </a:t>
            </a:r>
            <a:r>
              <a:rPr sz="1050" spc="-10" dirty="0">
                <a:latin typeface="Microsoft Sans Serif"/>
                <a:cs typeface="Microsoft Sans Serif"/>
              </a:rPr>
              <a:t>versato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82110" y="3336689"/>
            <a:ext cx="37782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45" dirty="0">
                <a:latin typeface="Microsoft Sans Serif"/>
                <a:cs typeface="Microsoft Sans Serif"/>
              </a:rPr>
              <a:t>5</a:t>
            </a:r>
            <a:r>
              <a:rPr sz="1050" spc="-20" dirty="0">
                <a:latin typeface="Microsoft Sans Serif"/>
                <a:cs typeface="Microsoft Sans Serif"/>
              </a:rPr>
              <a:t>.</a:t>
            </a:r>
            <a:r>
              <a:rPr sz="1050" spc="45" dirty="0">
                <a:latin typeface="Microsoft Sans Serif"/>
                <a:cs typeface="Microsoft Sans Serif"/>
              </a:rPr>
              <a:t>00</a:t>
            </a:r>
            <a:r>
              <a:rPr sz="1050" spc="20" dirty="0">
                <a:latin typeface="Microsoft Sans Serif"/>
                <a:cs typeface="Microsoft Sans Serif"/>
              </a:rPr>
              <a:t>0</a:t>
            </a:r>
            <a:endParaRPr sz="1050">
              <a:latin typeface="Microsoft Sans Serif"/>
              <a:cs typeface="Microsoft Sans Serif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558622" y="3534944"/>
          <a:ext cx="5420359" cy="67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91">
                <a:tc>
                  <a:txBody>
                    <a:bodyPr/>
                    <a:lstStyle/>
                    <a:p>
                      <a:pPr marL="31750">
                        <a:lnSpc>
                          <a:spcPts val="1185"/>
                        </a:lnSpc>
                      </a:pP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Fondo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ammortamento</a:t>
                      </a: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20" dirty="0">
                          <a:latin typeface="Microsoft Sans Serif"/>
                          <a:cs typeface="Microsoft Sans Serif"/>
                        </a:rPr>
                        <a:t>(-)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85"/>
                        </a:lnSpc>
                        <a:tabLst>
                          <a:tab pos="1342390" algn="l"/>
                        </a:tabLst>
                      </a:pP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 	</a:t>
                      </a:r>
                      <a:r>
                        <a:rPr sz="1050" u="sng" spc="2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3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050" spc="-65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1050" spc="-65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rve</a:t>
                      </a:r>
                      <a:r>
                        <a:rPr sz="105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1050" spc="55" dirty="0"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1050" spc="-65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spc="30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85"/>
                        </a:lnSpc>
                        <a:tabLst>
                          <a:tab pos="367665" algn="l"/>
                        </a:tabLst>
                      </a:pP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 	</a:t>
                      </a:r>
                      <a:r>
                        <a:rPr sz="1050" u="sng" spc="2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1.910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-30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spc="90" dirty="0">
                          <a:latin typeface="Microsoft Sans Serif"/>
                          <a:cs typeface="Microsoft Sans Serif"/>
                        </a:rPr>
                        <a:t>m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m</a:t>
                      </a:r>
                      <a:r>
                        <a:rPr sz="1050" spc="-6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b</a:t>
                      </a:r>
                      <a:r>
                        <a:rPr sz="1050" spc="30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spc="-65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050" spc="30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zz.</a:t>
                      </a:r>
                      <a:r>
                        <a:rPr sz="105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30" dirty="0"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1050" spc="-65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1050" spc="30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05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ne</a:t>
                      </a:r>
                      <a:r>
                        <a:rPr sz="1050" spc="-30" dirty="0">
                          <a:latin typeface="Microsoft Sans Serif"/>
                          <a:cs typeface="Microsoft Sans Serif"/>
                        </a:rPr>
                        <a:t>tt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e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14681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7.140</a:t>
                      </a:r>
                      <a:r>
                        <a:rPr sz="105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Capitale 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netto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6.910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Rimanenze</a:t>
                      </a: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25" dirty="0">
                          <a:latin typeface="Microsoft Sans Serif"/>
                          <a:cs typeface="Microsoft Sans Serif"/>
                        </a:rPr>
                        <a:t>di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20" dirty="0">
                          <a:latin typeface="Microsoft Sans Serif"/>
                          <a:cs typeface="Microsoft Sans Serif"/>
                        </a:rPr>
                        <a:t>merci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35" dirty="0">
                          <a:latin typeface="Microsoft Sans Serif"/>
                          <a:cs typeface="Microsoft Sans Serif"/>
                        </a:rPr>
                        <a:t>550</a:t>
                      </a:r>
                      <a:r>
                        <a:rPr sz="105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Debito</a:t>
                      </a: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verso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fornitori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2.200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391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  <a:spcBef>
                          <a:spcPts val="5"/>
                        </a:spcBef>
                      </a:pP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Cassa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80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5.450</a:t>
                      </a:r>
                      <a:r>
                        <a:rPr sz="105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Debito 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verso</a:t>
                      </a: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20" dirty="0">
                          <a:latin typeface="Microsoft Sans Serif"/>
                          <a:cs typeface="Microsoft Sans Serif"/>
                        </a:rPr>
                        <a:t>banche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80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4.030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2577672" y="4372438"/>
            <a:ext cx="845819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b="1" spc="20" dirty="0">
                <a:latin typeface="Arial"/>
                <a:cs typeface="Arial"/>
              </a:rPr>
              <a:t>Totale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spc="15" dirty="0">
                <a:latin typeface="Arial"/>
                <a:cs typeface="Arial"/>
              </a:rPr>
              <a:t>attivo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37729" y="4372438"/>
            <a:ext cx="362204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990600" algn="l"/>
                <a:tab pos="3176270" algn="l"/>
              </a:tabLst>
            </a:pPr>
            <a:r>
              <a:rPr sz="105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050" b="1" u="sng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13</a:t>
            </a:r>
            <a:r>
              <a:rPr sz="105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r>
              <a:rPr sz="1050" b="1" u="sng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14</a:t>
            </a:r>
            <a:r>
              <a:rPr sz="1050" b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95" dirty="0">
                <a:latin typeface="Arial"/>
                <a:cs typeface="Arial"/>
              </a:rPr>
              <a:t> </a:t>
            </a:r>
            <a:r>
              <a:rPr sz="1050" b="1" spc="80" dirty="0">
                <a:latin typeface="Arial"/>
                <a:cs typeface="Arial"/>
              </a:rPr>
              <a:t>T</a:t>
            </a:r>
            <a:r>
              <a:rPr sz="1050" b="1" spc="-15" dirty="0">
                <a:latin typeface="Arial"/>
                <a:cs typeface="Arial"/>
              </a:rPr>
              <a:t>o</a:t>
            </a:r>
            <a:r>
              <a:rPr sz="1050" b="1" spc="10" dirty="0">
                <a:latin typeface="Arial"/>
                <a:cs typeface="Arial"/>
              </a:rPr>
              <a:t>t</a:t>
            </a:r>
            <a:r>
              <a:rPr sz="1050" b="1" spc="45" dirty="0">
                <a:latin typeface="Arial"/>
                <a:cs typeface="Arial"/>
              </a:rPr>
              <a:t>a</a:t>
            </a:r>
            <a:r>
              <a:rPr sz="1050" b="1" spc="-20" dirty="0">
                <a:latin typeface="Arial"/>
                <a:cs typeface="Arial"/>
              </a:rPr>
              <a:t>l</a:t>
            </a:r>
            <a:r>
              <a:rPr sz="1050" b="1" spc="20" dirty="0">
                <a:latin typeface="Arial"/>
                <a:cs typeface="Arial"/>
              </a:rPr>
              <a:t>e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80" dirty="0">
                <a:latin typeface="Arial"/>
                <a:cs typeface="Arial"/>
              </a:rPr>
              <a:t>p</a:t>
            </a:r>
            <a:r>
              <a:rPr sz="1050" b="1" spc="-45" dirty="0">
                <a:latin typeface="Arial"/>
                <a:cs typeface="Arial"/>
              </a:rPr>
              <a:t>a</a:t>
            </a:r>
            <a:r>
              <a:rPr sz="1050" b="1" spc="45" dirty="0">
                <a:latin typeface="Arial"/>
                <a:cs typeface="Arial"/>
              </a:rPr>
              <a:t>s</a:t>
            </a:r>
            <a:r>
              <a:rPr sz="1050" b="1" spc="-45" dirty="0">
                <a:latin typeface="Arial"/>
                <a:cs typeface="Arial"/>
              </a:rPr>
              <a:t>s</a:t>
            </a:r>
            <a:r>
              <a:rPr sz="1050" b="1" spc="65" dirty="0">
                <a:latin typeface="Arial"/>
                <a:cs typeface="Arial"/>
              </a:rPr>
              <a:t>i</a:t>
            </a:r>
            <a:r>
              <a:rPr sz="1050" b="1" spc="-45" dirty="0">
                <a:latin typeface="Arial"/>
                <a:cs typeface="Arial"/>
              </a:rPr>
              <a:t>v</a:t>
            </a:r>
            <a:r>
              <a:rPr sz="1050" b="1" spc="-20" dirty="0">
                <a:latin typeface="Arial"/>
                <a:cs typeface="Arial"/>
              </a:rPr>
              <a:t>i</a:t>
            </a:r>
            <a:r>
              <a:rPr sz="1050" b="1" spc="15" dirty="0">
                <a:latin typeface="Arial"/>
                <a:cs typeface="Arial"/>
              </a:rPr>
              <a:t>tà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spc="20" dirty="0">
                <a:latin typeface="Arial"/>
                <a:cs typeface="Arial"/>
              </a:rPr>
              <a:t>+</a:t>
            </a:r>
            <a:r>
              <a:rPr sz="1050" b="1" spc="50" dirty="0">
                <a:latin typeface="Arial"/>
                <a:cs typeface="Arial"/>
              </a:rPr>
              <a:t>C</a:t>
            </a:r>
            <a:r>
              <a:rPr sz="1050" b="1" spc="25" dirty="0">
                <a:latin typeface="Arial"/>
                <a:cs typeface="Arial"/>
              </a:rPr>
              <a:t>N</a:t>
            </a:r>
            <a:r>
              <a:rPr sz="1050" b="1" spc="110" dirty="0">
                <a:latin typeface="Arial"/>
                <a:cs typeface="Arial"/>
              </a:rPr>
              <a:t> </a:t>
            </a:r>
            <a:r>
              <a:rPr sz="105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50" b="1" u="sng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13</a:t>
            </a:r>
            <a:r>
              <a:rPr sz="105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r>
              <a:rPr sz="1050" b="1" u="sng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14</a:t>
            </a:r>
            <a:r>
              <a:rPr sz="1050" b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558622" y="4766548"/>
          <a:ext cx="3261360" cy="1708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391">
                <a:tc>
                  <a:txBody>
                    <a:bodyPr/>
                    <a:lstStyle/>
                    <a:p>
                      <a:pPr marL="31750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Ricavi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185"/>
                        </a:lnSpc>
                      </a:pPr>
                      <a:r>
                        <a:rPr sz="1050" spc="30" dirty="0">
                          <a:latin typeface="Microsoft Sans Serif"/>
                          <a:cs typeface="Microsoft Sans Serif"/>
                        </a:rPr>
                        <a:t>12.200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Costo</a:t>
                      </a:r>
                      <a:r>
                        <a:rPr sz="105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del</a:t>
                      </a:r>
                      <a:r>
                        <a:rPr sz="105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venduto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55"/>
                        </a:lnSpc>
                        <a:spcBef>
                          <a:spcPts val="5"/>
                        </a:spcBef>
                        <a:tabLst>
                          <a:tab pos="1092835" algn="l"/>
                        </a:tabLst>
                      </a:pP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 	</a:t>
                      </a:r>
                      <a:r>
                        <a:rPr sz="1050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6000</a:t>
                      </a:r>
                      <a:r>
                        <a:rPr sz="1050" u="sng" spc="2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 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42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Margine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lordo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6.200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00">
                <a:tc>
                  <a:txBody>
                    <a:bodyPr/>
                    <a:lstStyle/>
                    <a:p>
                      <a:pPr marL="31750">
                        <a:lnSpc>
                          <a:spcPts val="1250"/>
                        </a:lnSpc>
                        <a:spcBef>
                          <a:spcPts val="5"/>
                        </a:spcBef>
                      </a:pP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Stipendi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50"/>
                        </a:lnSpc>
                        <a:spcBef>
                          <a:spcPts val="5"/>
                        </a:spcBef>
                      </a:pPr>
                      <a:r>
                        <a:rPr sz="1050" spc="15" dirty="0">
                          <a:latin typeface="Microsoft Sans Serif"/>
                          <a:cs typeface="Microsoft Sans Serif"/>
                        </a:rPr>
                        <a:t>3000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577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Forniture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varie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Microsoft Sans Serif"/>
                          <a:cs typeface="Microsoft Sans Serif"/>
                        </a:rPr>
                        <a:t>450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Affitto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Microsoft Sans Serif"/>
                          <a:cs typeface="Microsoft Sans Serif"/>
                        </a:rPr>
                        <a:t>750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13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20" dirty="0">
                          <a:latin typeface="Microsoft Sans Serif"/>
                          <a:cs typeface="Microsoft Sans Serif"/>
                        </a:rPr>
                        <a:t>Ammortamento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255"/>
                        </a:lnSpc>
                        <a:spcBef>
                          <a:spcPts val="5"/>
                        </a:spcBef>
                        <a:tabLst>
                          <a:tab pos="1253490" algn="l"/>
                        </a:tabLst>
                      </a:pP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 	</a:t>
                      </a:r>
                      <a:r>
                        <a:rPr sz="1050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60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577">
                <a:tc>
                  <a:txBody>
                    <a:bodyPr/>
                    <a:lstStyle/>
                    <a:p>
                      <a:pPr marL="31750">
                        <a:lnSpc>
                          <a:spcPts val="1250"/>
                        </a:lnSpc>
                        <a:spcBef>
                          <a:spcPts val="5"/>
                        </a:spcBef>
                      </a:pP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Risultato</a:t>
                      </a:r>
                      <a:r>
                        <a:rPr sz="105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operativo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250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latin typeface="Microsoft Sans Serif"/>
                          <a:cs typeface="Microsoft Sans Serif"/>
                        </a:rPr>
                        <a:t>1.940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580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icrosoft Sans Serif"/>
                          <a:cs typeface="Microsoft Sans Serif"/>
                        </a:rPr>
                        <a:t>Interessi</a:t>
                      </a:r>
                      <a:r>
                        <a:rPr sz="105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passivi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255"/>
                        </a:lnSpc>
                        <a:spcBef>
                          <a:spcPts val="5"/>
                        </a:spcBef>
                        <a:tabLst>
                          <a:tab pos="1253490" algn="l"/>
                        </a:tabLst>
                      </a:pP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 	</a:t>
                      </a:r>
                      <a:r>
                        <a:rPr sz="1050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30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388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  <a:spcBef>
                          <a:spcPts val="5"/>
                        </a:spcBef>
                      </a:pPr>
                      <a:r>
                        <a:rPr sz="1050" b="1" spc="15" dirty="0">
                          <a:latin typeface="Arial"/>
                          <a:cs typeface="Arial"/>
                        </a:rPr>
                        <a:t>Risultato</a:t>
                      </a:r>
                      <a:r>
                        <a:rPr sz="10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latin typeface="Arial"/>
                          <a:cs typeface="Arial"/>
                        </a:rPr>
                        <a:t>ante</a:t>
                      </a:r>
                      <a:r>
                        <a:rPr sz="105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20" dirty="0">
                          <a:latin typeface="Arial"/>
                          <a:cs typeface="Arial"/>
                        </a:rPr>
                        <a:t>imposte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180"/>
                        </a:lnSpc>
                        <a:spcBef>
                          <a:spcPts val="5"/>
                        </a:spcBef>
                        <a:tabLst>
                          <a:tab pos="1057910" algn="l"/>
                        </a:tabLst>
                      </a:pPr>
                      <a:r>
                        <a:rPr sz="1050" b="1" u="dbl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1050" b="1" u="dbl" spc="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1.910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337729" y="896388"/>
            <a:ext cx="290195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97890" algn="l"/>
                <a:tab pos="2888615" algn="l"/>
              </a:tabLst>
            </a:pPr>
            <a:r>
              <a:rPr sz="1050" u="sng" spc="2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1050" u="sng" spc="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Conto</a:t>
            </a:r>
            <a:r>
              <a:rPr sz="1050" u="sng" spc="-2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050" u="sng" spc="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Economico	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50429" y="4385024"/>
            <a:ext cx="1438275" cy="0"/>
          </a:xfrm>
          <a:custGeom>
            <a:avLst/>
            <a:gdLst/>
            <a:ahLst/>
            <a:cxnLst/>
            <a:rect l="l" t="t" r="r" b="b"/>
            <a:pathLst>
              <a:path w="1438275">
                <a:moveTo>
                  <a:pt x="0" y="0"/>
                </a:moveTo>
                <a:lnTo>
                  <a:pt x="1438127" y="0"/>
                </a:lnTo>
              </a:path>
            </a:pathLst>
          </a:custGeom>
          <a:ln w="1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50429" y="4580652"/>
            <a:ext cx="1438275" cy="0"/>
          </a:xfrm>
          <a:custGeom>
            <a:avLst/>
            <a:gdLst/>
            <a:ahLst/>
            <a:cxnLst/>
            <a:rect l="l" t="t" r="r" b="b"/>
            <a:pathLst>
              <a:path w="1438275">
                <a:moveTo>
                  <a:pt x="0" y="0"/>
                </a:moveTo>
                <a:lnTo>
                  <a:pt x="1438127" y="0"/>
                </a:lnTo>
              </a:path>
            </a:pathLst>
          </a:custGeom>
          <a:ln w="1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50429" y="2462770"/>
            <a:ext cx="2876550" cy="0"/>
          </a:xfrm>
          <a:custGeom>
            <a:avLst/>
            <a:gdLst/>
            <a:ahLst/>
            <a:cxnLst/>
            <a:rect l="l" t="t" r="r" b="b"/>
            <a:pathLst>
              <a:path w="2876550">
                <a:moveTo>
                  <a:pt x="0" y="0"/>
                </a:moveTo>
                <a:lnTo>
                  <a:pt x="2876255" y="0"/>
                </a:lnTo>
              </a:path>
            </a:pathLst>
          </a:custGeom>
          <a:ln w="1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50429" y="2635489"/>
            <a:ext cx="2876550" cy="23495"/>
          </a:xfrm>
          <a:custGeom>
            <a:avLst/>
            <a:gdLst/>
            <a:ahLst/>
            <a:cxnLst/>
            <a:rect l="l" t="t" r="r" b="b"/>
            <a:pathLst>
              <a:path w="2876550" h="23494">
                <a:moveTo>
                  <a:pt x="0" y="0"/>
                </a:moveTo>
                <a:lnTo>
                  <a:pt x="2876255" y="0"/>
                </a:lnTo>
              </a:path>
              <a:path w="2876550" h="23494">
                <a:moveTo>
                  <a:pt x="0" y="22908"/>
                </a:moveTo>
                <a:lnTo>
                  <a:pt x="2876255" y="22908"/>
                </a:lnTo>
              </a:path>
            </a:pathLst>
          </a:custGeom>
          <a:ln w="114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26685" y="4385024"/>
            <a:ext cx="748030" cy="0"/>
          </a:xfrm>
          <a:custGeom>
            <a:avLst/>
            <a:gdLst/>
            <a:ahLst/>
            <a:cxnLst/>
            <a:rect l="l" t="t" r="r" b="b"/>
            <a:pathLst>
              <a:path w="748029">
                <a:moveTo>
                  <a:pt x="0" y="0"/>
                </a:moveTo>
                <a:lnTo>
                  <a:pt x="747821" y="0"/>
                </a:lnTo>
              </a:path>
            </a:pathLst>
          </a:custGeom>
          <a:ln w="1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26685" y="4580652"/>
            <a:ext cx="748030" cy="0"/>
          </a:xfrm>
          <a:custGeom>
            <a:avLst/>
            <a:gdLst/>
            <a:ahLst/>
            <a:cxnLst/>
            <a:rect l="l" t="t" r="r" b="b"/>
            <a:pathLst>
              <a:path w="748029">
                <a:moveTo>
                  <a:pt x="0" y="0"/>
                </a:moveTo>
                <a:lnTo>
                  <a:pt x="747821" y="0"/>
                </a:lnTo>
              </a:path>
            </a:pathLst>
          </a:custGeom>
          <a:ln w="1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07898" y="2370796"/>
            <a:ext cx="1760855" cy="1186180"/>
          </a:xfrm>
          <a:custGeom>
            <a:avLst/>
            <a:gdLst/>
            <a:ahLst/>
            <a:cxnLst/>
            <a:rect l="l" t="t" r="r" b="b"/>
            <a:pathLst>
              <a:path w="1760854" h="1186179">
                <a:moveTo>
                  <a:pt x="0" y="0"/>
                </a:moveTo>
                <a:lnTo>
                  <a:pt x="1760421" y="1185560"/>
                </a:lnTo>
              </a:path>
            </a:pathLst>
          </a:custGeom>
          <a:ln w="114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2149" y="3510314"/>
            <a:ext cx="104139" cy="80645"/>
          </a:xfrm>
          <a:custGeom>
            <a:avLst/>
            <a:gdLst/>
            <a:ahLst/>
            <a:cxnLst/>
            <a:rect l="l" t="t" r="r" b="b"/>
            <a:pathLst>
              <a:path w="104140" h="80645">
                <a:moveTo>
                  <a:pt x="46171" y="0"/>
                </a:moveTo>
                <a:lnTo>
                  <a:pt x="0" y="68951"/>
                </a:lnTo>
                <a:lnTo>
                  <a:pt x="103687" y="80405"/>
                </a:lnTo>
                <a:lnTo>
                  <a:pt x="461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954" y="228600"/>
            <a:ext cx="7789545" cy="677108"/>
          </a:xfrm>
        </p:spPr>
        <p:txBody>
          <a:bodyPr/>
          <a:lstStyle/>
          <a:p>
            <a:r>
              <a:rPr lang="it-IT" dirty="0" smtClean="0"/>
              <a:t>Attenzione!!!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7840" y="905708"/>
            <a:ext cx="8032750" cy="6032421"/>
          </a:xfrm>
        </p:spPr>
        <p:txBody>
          <a:bodyPr/>
          <a:lstStyle/>
          <a:p>
            <a:r>
              <a:rPr lang="it-IT" dirty="0" smtClean="0"/>
              <a:t>Non sempre un evento interessa tutti e due gli aspetti: finanziario ed economico-patrimoniale.</a:t>
            </a:r>
          </a:p>
          <a:p>
            <a:endParaRPr lang="it-IT" dirty="0"/>
          </a:p>
          <a:p>
            <a:r>
              <a:rPr lang="it-IT" dirty="0" smtClean="0"/>
              <a:t>Per esempio se prendo soldi dalla cassa e pago un debito </a:t>
            </a:r>
            <a:r>
              <a:rPr lang="it-IT" dirty="0" smtClean="0"/>
              <a:t>avrò: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Aspetto finanziario: </a:t>
            </a:r>
            <a:r>
              <a:rPr lang="it-IT" dirty="0" smtClean="0"/>
              <a:t>un’uscita </a:t>
            </a:r>
            <a:r>
              <a:rPr lang="it-IT" dirty="0" smtClean="0"/>
              <a:t>di cassa (variazione negativa della liquidità</a:t>
            </a:r>
            <a:r>
              <a:rPr lang="it-IT" dirty="0" smtClean="0"/>
              <a:t>)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Ma non avrò una </a:t>
            </a:r>
            <a:r>
              <a:rPr lang="it-IT" dirty="0" smtClean="0"/>
              <a:t>variazione economico </a:t>
            </a:r>
            <a:r>
              <a:rPr lang="it-IT" dirty="0" smtClean="0"/>
              <a:t>patrimoniale. Cosa avrò?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Aspetto finanziario: una riduzione del debito (variazione positiva dei debiti)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76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048" y="2113788"/>
            <a:ext cx="7966075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95"/>
              </a:spcBef>
              <a:buChar char="•"/>
              <a:tabLst>
                <a:tab pos="621665" algn="l"/>
                <a:tab pos="622300" algn="l"/>
              </a:tabLst>
            </a:pP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le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variazioni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32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aumento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e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le</a:t>
            </a:r>
            <a:r>
              <a:rPr sz="32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variazioni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in </a:t>
            </a:r>
            <a:r>
              <a:rPr sz="3200" spc="-8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diminuzione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sono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rilevate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in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due</a:t>
            </a:r>
            <a:r>
              <a:rPr sz="32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colonne </a:t>
            </a:r>
            <a:r>
              <a:rPr sz="3200" spc="-8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distinte</a:t>
            </a:r>
            <a:r>
              <a:rPr sz="32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32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</a:t>
            </a:r>
            <a:r>
              <a:rPr sz="32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prospetto</a:t>
            </a:r>
            <a:r>
              <a:rPr sz="32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denominato </a:t>
            </a:r>
            <a:r>
              <a:rPr sz="32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“conto”:</a:t>
            </a:r>
            <a:endParaRPr sz="32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54095" y="4907662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7" y="0"/>
                </a:lnTo>
              </a:path>
              <a:path w="1584325" h="1295400">
                <a:moveTo>
                  <a:pt x="718565" y="0"/>
                </a:moveTo>
                <a:lnTo>
                  <a:pt x="718565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19021" y="4405121"/>
            <a:ext cx="1626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Nome del conto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416300" y="4882134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dare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6300" y="5430774"/>
            <a:ext cx="8140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sezione  sinistra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5800" y="4861561"/>
            <a:ext cx="597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5800" y="5410200"/>
            <a:ext cx="8140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sezione  destra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940" y="569975"/>
            <a:ext cx="7789545" cy="677108"/>
          </a:xfrm>
        </p:spPr>
        <p:txBody>
          <a:bodyPr/>
          <a:lstStyle/>
          <a:p>
            <a:r>
              <a:rPr lang="it-IT" dirty="0" smtClean="0"/>
              <a:t>Scritture sempre in pareggio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4218" y="1926843"/>
            <a:ext cx="8032750" cy="2154436"/>
          </a:xfrm>
        </p:spPr>
        <p:txBody>
          <a:bodyPr/>
          <a:lstStyle/>
          <a:p>
            <a:pPr algn="ctr"/>
            <a:r>
              <a:rPr lang="it-IT" dirty="0" smtClean="0"/>
              <a:t>I </a:t>
            </a:r>
            <a:r>
              <a:rPr lang="it-IT" dirty="0"/>
              <a:t>due aspetti </a:t>
            </a:r>
            <a:r>
              <a:rPr lang="it-IT" dirty="0" smtClean="0"/>
              <a:t>(o un aspetto che varia in positivo e negativo) si </a:t>
            </a:r>
            <a:r>
              <a:rPr lang="it-IT" dirty="0"/>
              <a:t>registrano in uno schema </a:t>
            </a:r>
            <a:r>
              <a:rPr lang="it-IT" dirty="0" smtClean="0"/>
              <a:t>detto conto o mastrino, </a:t>
            </a:r>
            <a:r>
              <a:rPr lang="it-IT" dirty="0"/>
              <a:t>in cui a sinistra troviamo la colonna del “dare”, mentre a destra quella “avere”.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72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69975"/>
            <a:ext cx="778954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 smtClean="0">
                <a:latin typeface="Arial"/>
                <a:cs typeface="Arial"/>
              </a:rPr>
              <a:t>I</a:t>
            </a:r>
            <a:r>
              <a:rPr lang="it-IT" b="1" spc="-5" dirty="0" smtClean="0">
                <a:latin typeface="Arial"/>
                <a:cs typeface="Arial"/>
              </a:rPr>
              <a:t> concetti di dare ed Avere</a:t>
            </a:r>
            <a:endParaRPr b="1" spc="-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780" y="1608534"/>
            <a:ext cx="7799705" cy="306224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622300" marR="5080" indent="-609600">
              <a:lnSpc>
                <a:spcPct val="80000"/>
              </a:lnSpc>
              <a:spcBef>
                <a:spcPts val="775"/>
              </a:spcBef>
              <a:buChar char="•"/>
              <a:tabLst>
                <a:tab pos="621665" algn="l"/>
                <a:tab pos="622300" algn="l"/>
              </a:tabLst>
            </a:pPr>
            <a:r>
              <a:rPr lang="it-IT" sz="28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Concetti convenzionali</a:t>
            </a:r>
          </a:p>
          <a:p>
            <a:pPr marL="622300" marR="5080" indent="-609600">
              <a:lnSpc>
                <a:spcPct val="80000"/>
              </a:lnSpc>
              <a:spcBef>
                <a:spcPts val="775"/>
              </a:spcBef>
              <a:buChar char="•"/>
              <a:tabLst>
                <a:tab pos="621665" algn="l"/>
                <a:tab pos="622300" algn="l"/>
              </a:tabLst>
            </a:pPr>
            <a:r>
              <a:rPr lang="it-IT" sz="28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Dare: In dare registriamo le Variazioni finanziarie attive</a:t>
            </a:r>
          </a:p>
          <a:p>
            <a:pPr marL="622300" marR="5080" indent="-609600">
              <a:lnSpc>
                <a:spcPct val="80000"/>
              </a:lnSpc>
              <a:spcBef>
                <a:spcPts val="775"/>
              </a:spcBef>
              <a:buChar char="•"/>
              <a:tabLst>
                <a:tab pos="621665" algn="l"/>
                <a:tab pos="622300" algn="l"/>
              </a:tabLst>
            </a:pPr>
            <a:r>
              <a:rPr lang="it-IT" sz="2800" spc="-1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Conto acceso ad attività </a:t>
            </a:r>
            <a:r>
              <a:rPr sz="2800" dirty="0" smtClean="0">
                <a:solidFill>
                  <a:srgbClr val="092552"/>
                </a:solidFill>
                <a:latin typeface="Microsoft Sans Serif"/>
                <a:cs typeface="Microsoft Sans Serif"/>
              </a:rPr>
              <a:t>(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es.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cassa,</a:t>
            </a:r>
            <a:r>
              <a:rPr sz="2800" spc="1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macchinari,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crediti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verso </a:t>
            </a:r>
            <a:r>
              <a:rPr sz="2800" spc="-7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clienti):</a:t>
            </a:r>
            <a:r>
              <a:rPr sz="28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colonna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dare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accoglie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092552"/>
                </a:solidFill>
                <a:latin typeface="Microsoft Sans Serif"/>
                <a:cs typeface="Microsoft Sans Serif"/>
              </a:rPr>
              <a:t>gli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aumenti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(variazioni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positive),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</a:t>
            </a:r>
            <a:r>
              <a:rPr sz="28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colonna</a:t>
            </a:r>
            <a:r>
              <a:rPr sz="28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avere</a:t>
            </a:r>
            <a:r>
              <a:rPr sz="2800" spc="3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le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diminuzioni</a:t>
            </a:r>
            <a:r>
              <a:rPr sz="2800" spc="4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(variazioni</a:t>
            </a:r>
            <a:r>
              <a:rPr sz="28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092552"/>
                </a:solidFill>
                <a:latin typeface="Microsoft Sans Serif"/>
                <a:cs typeface="Microsoft Sans Serif"/>
              </a:rPr>
              <a:t>negative)</a:t>
            </a:r>
            <a:endParaRPr sz="28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9000" y="5041700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7" y="0"/>
                </a:lnTo>
              </a:path>
              <a:path w="1584325" h="1295400">
                <a:moveTo>
                  <a:pt x="718565" y="0"/>
                </a:moveTo>
                <a:lnTo>
                  <a:pt x="718565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15206" y="4727628"/>
            <a:ext cx="68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attività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002152" y="5016681"/>
            <a:ext cx="483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d</a:t>
            </a:r>
            <a:r>
              <a:rPr sz="1800" dirty="0">
                <a:latin typeface="Microsoft Sans Serif"/>
                <a:cs typeface="Microsoft Sans Serif"/>
              </a:rPr>
              <a:t>a</a:t>
            </a:r>
            <a:r>
              <a:rPr sz="1800" spc="-5" dirty="0">
                <a:latin typeface="Microsoft Sans Serif"/>
                <a:cs typeface="Microsoft Sans Serif"/>
              </a:rPr>
              <a:t>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2152" y="5565320"/>
            <a:ext cx="1068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Microsoft Sans Serif"/>
                <a:cs typeface="Microsoft Sans Serif"/>
              </a:rPr>
              <a:t>(a</a:t>
            </a:r>
            <a:r>
              <a:rPr sz="1800" dirty="0">
                <a:latin typeface="Microsoft Sans Serif"/>
                <a:cs typeface="Microsoft Sans Serif"/>
              </a:rPr>
              <a:t>u</a:t>
            </a:r>
            <a:r>
              <a:rPr sz="1800" spc="-5" dirty="0">
                <a:latin typeface="Microsoft Sans Serif"/>
                <a:cs typeface="Microsoft Sans Serif"/>
              </a:rPr>
              <a:t>mento)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0705" y="4995853"/>
            <a:ext cx="597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avere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0659" y="5544746"/>
            <a:ext cx="76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3405" y="5819066"/>
            <a:ext cx="1373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(dim</a:t>
            </a:r>
            <a:r>
              <a:rPr sz="1800" dirty="0">
                <a:latin typeface="Microsoft Sans Serif"/>
                <a:cs typeface="Microsoft Sans Serif"/>
              </a:rPr>
              <a:t>i</a:t>
            </a:r>
            <a:r>
              <a:rPr sz="1800" spc="-5" dirty="0">
                <a:latin typeface="Microsoft Sans Serif"/>
                <a:cs typeface="Microsoft Sans Serif"/>
              </a:rPr>
              <a:t>nuzione)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Il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metodo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della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partita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doppia </a:t>
            </a:r>
            <a:r>
              <a:rPr b="1" spc="-120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 </a:t>
            </a:r>
            <a:r>
              <a:rPr b="1" dirty="0">
                <a:latin typeface="Arial"/>
                <a:cs typeface="Arial"/>
              </a:rPr>
              <a:t>del </a:t>
            </a:r>
            <a:r>
              <a:rPr b="1" spc="-5" dirty="0">
                <a:latin typeface="Arial"/>
                <a:cs typeface="Arial"/>
              </a:rPr>
              <a:t>conto</a:t>
            </a:r>
          </a:p>
        </p:txBody>
      </p:sp>
      <p:sp>
        <p:nvSpPr>
          <p:cNvPr id="3" name="object 3"/>
          <p:cNvSpPr/>
          <p:nvPr/>
        </p:nvSpPr>
        <p:spPr>
          <a:xfrm>
            <a:off x="1116711" y="4275201"/>
            <a:ext cx="1584325" cy="1295400"/>
          </a:xfrm>
          <a:custGeom>
            <a:avLst/>
            <a:gdLst/>
            <a:ahLst/>
            <a:cxnLst/>
            <a:rect l="l" t="t" r="r" b="b"/>
            <a:pathLst>
              <a:path w="1584325" h="1295400">
                <a:moveTo>
                  <a:pt x="0" y="0"/>
                </a:moveTo>
                <a:lnTo>
                  <a:pt x="1584197" y="0"/>
                </a:lnTo>
              </a:path>
              <a:path w="1584325" h="1295400">
                <a:moveTo>
                  <a:pt x="718565" y="0"/>
                </a:moveTo>
                <a:lnTo>
                  <a:pt x="718565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7138" y="4798821"/>
            <a:ext cx="76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391" y="5073141"/>
            <a:ext cx="1373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(dim</a:t>
            </a:r>
            <a:r>
              <a:rPr sz="1800" dirty="0">
                <a:latin typeface="Microsoft Sans Serif"/>
                <a:cs typeface="Microsoft Sans Serif"/>
              </a:rPr>
              <a:t>i</a:t>
            </a:r>
            <a:r>
              <a:rPr sz="1800" spc="-5" dirty="0">
                <a:latin typeface="Microsoft Sans Serif"/>
                <a:cs typeface="Microsoft Sans Serif"/>
              </a:rPr>
              <a:t>nuzione)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416" y="4778247"/>
            <a:ext cx="1068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Microsoft Sans Serif"/>
                <a:cs typeface="Microsoft Sans Serif"/>
              </a:rPr>
              <a:t>(aumento)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88027" y="4275201"/>
            <a:ext cx="1584960" cy="1295400"/>
          </a:xfrm>
          <a:custGeom>
            <a:avLst/>
            <a:gdLst/>
            <a:ahLst/>
            <a:cxnLst/>
            <a:rect l="l" t="t" r="r" b="b"/>
            <a:pathLst>
              <a:path w="1584960" h="1295400">
                <a:moveTo>
                  <a:pt x="0" y="0"/>
                </a:moveTo>
                <a:lnTo>
                  <a:pt x="1584960" y="0"/>
                </a:lnTo>
              </a:path>
              <a:path w="1584960" h="1295400">
                <a:moveTo>
                  <a:pt x="719327" y="0"/>
                </a:moveTo>
                <a:lnTo>
                  <a:pt x="719327" y="129540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4218" y="1948180"/>
            <a:ext cx="7966075" cy="23126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622300" marR="10795" indent="-610235" algn="just">
              <a:lnSpc>
                <a:spcPct val="80000"/>
              </a:lnSpc>
              <a:spcBef>
                <a:spcPts val="575"/>
              </a:spcBef>
              <a:buChar char="•"/>
              <a:tabLst>
                <a:tab pos="622935" algn="l"/>
              </a:tabLst>
            </a:pP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le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passività (es. debiti verso fornitori, debiti finanziari):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colonna </a:t>
            </a:r>
            <a:r>
              <a:rPr sz="200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avere accoglie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gli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aumenti (variazioni positive),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la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colonna dare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le </a:t>
            </a:r>
            <a:r>
              <a:rPr sz="2000" spc="-5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diminuzioni</a:t>
            </a:r>
            <a:r>
              <a:rPr sz="2000" spc="4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(variazioni</a:t>
            </a:r>
            <a:r>
              <a:rPr sz="2000" spc="3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negative)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92552"/>
              </a:buClr>
              <a:buFont typeface="Microsoft Sans Serif"/>
              <a:buChar char="•"/>
            </a:pPr>
            <a:endParaRPr sz="2500">
              <a:latin typeface="Microsoft Sans Serif"/>
              <a:cs typeface="Microsoft Sans Serif"/>
            </a:endParaRPr>
          </a:p>
          <a:p>
            <a:pPr marL="622300" marR="5080" indent="-610235" algn="just">
              <a:lnSpc>
                <a:spcPts val="1920"/>
              </a:lnSpc>
              <a:buChar char="•"/>
              <a:tabLst>
                <a:tab pos="622935" algn="l"/>
              </a:tabLst>
            </a:pP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analogo trattamento per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le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voci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patrimonio netto (es. apporti da </a:t>
            </a:r>
            <a:r>
              <a:rPr sz="2000" spc="-5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soci)</a:t>
            </a:r>
            <a:r>
              <a:rPr sz="2000" spc="25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che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comunque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è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una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fonte</a:t>
            </a:r>
            <a:r>
              <a:rPr sz="2000" spc="1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92552"/>
                </a:solidFill>
                <a:latin typeface="Microsoft Sans Serif"/>
                <a:cs typeface="Microsoft Sans Serif"/>
              </a:rPr>
              <a:t>di</a:t>
            </a:r>
            <a:r>
              <a:rPr sz="2000" spc="20" dirty="0">
                <a:solidFill>
                  <a:srgbClr val="092552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92552"/>
                </a:solidFill>
                <a:latin typeface="Microsoft Sans Serif"/>
                <a:cs typeface="Microsoft Sans Serif"/>
              </a:rPr>
              <a:t>finanziamento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Microsoft Sans Serif"/>
              <a:cs typeface="Microsoft Sans Serif"/>
            </a:endParaRPr>
          </a:p>
          <a:p>
            <a:pPr marL="641350">
              <a:lnSpc>
                <a:spcPct val="100000"/>
              </a:lnSpc>
              <a:spcBef>
                <a:spcPts val="5"/>
              </a:spcBef>
              <a:tabLst>
                <a:tab pos="431292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passività	Patrimonio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netto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901191" y="4250182"/>
            <a:ext cx="415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427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dare	dare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9215" y="4798821"/>
            <a:ext cx="76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4470" y="5073141"/>
            <a:ext cx="1373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(dim</a:t>
            </a:r>
            <a:r>
              <a:rPr sz="1800" dirty="0">
                <a:latin typeface="Microsoft Sans Serif"/>
                <a:cs typeface="Microsoft Sans Serif"/>
              </a:rPr>
              <a:t>i</a:t>
            </a:r>
            <a:r>
              <a:rPr sz="1800" spc="-5" dirty="0">
                <a:latin typeface="Microsoft Sans Serif"/>
                <a:cs typeface="Microsoft Sans Serif"/>
              </a:rPr>
              <a:t>nuzione)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8416" y="4229354"/>
            <a:ext cx="4269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4904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avere	avere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30747" y="4778247"/>
            <a:ext cx="1068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+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Microsoft Sans Serif"/>
                <a:cs typeface="Microsoft Sans Serif"/>
              </a:rPr>
              <a:t>(aumento)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3161</Words>
  <Application>Microsoft Office PowerPoint</Application>
  <PresentationFormat>Presentazione su schermo (4:3)</PresentationFormat>
  <Paragraphs>578</Paragraphs>
  <Slides>43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50" baseType="lpstr">
      <vt:lpstr>MS PGothic</vt:lpstr>
      <vt:lpstr>Arial</vt:lpstr>
      <vt:lpstr>Calibri</vt:lpstr>
      <vt:lpstr>Microsoft Sans Serif</vt:lpstr>
      <vt:lpstr>Symbol</vt:lpstr>
      <vt:lpstr>Times New Roman</vt:lpstr>
      <vt:lpstr>Office Theme</vt:lpstr>
      <vt:lpstr>Riepilogo</vt:lpstr>
      <vt:lpstr>La partita doppia: cos’è e come funziona</vt:lpstr>
      <vt:lpstr>Doppia rilevazione</vt:lpstr>
      <vt:lpstr>In parole semplici…</vt:lpstr>
      <vt:lpstr>Attenzione!!!</vt:lpstr>
      <vt:lpstr>Il metodo della partita doppia  e del conto</vt:lpstr>
      <vt:lpstr>Scritture sempre in pareggio</vt:lpstr>
      <vt:lpstr>I concetti di dare ed Avere</vt:lpstr>
      <vt:lpstr>Il metodo della partita doppia  e del conto</vt:lpstr>
      <vt:lpstr>Il metodo della partita doppia  e del conto</vt:lpstr>
      <vt:lpstr>Il metodo della partita doppia  e del conto</vt:lpstr>
      <vt:lpstr>Le regole di registrazione sui conti</vt:lpstr>
      <vt:lpstr>Esempio</vt:lpstr>
      <vt:lpstr>Il metodo della partita doppia  e del conto</vt:lpstr>
      <vt:lpstr>Il metodo della partita doppia  e del conto</vt:lpstr>
      <vt:lpstr>Il metodo della partita doppia  e del conto</vt:lpstr>
      <vt:lpstr>Il metodo della partita doppia  e del conto</vt:lpstr>
      <vt:lpstr>Il metodo della partita doppia  e del conto</vt:lpstr>
      <vt:lpstr>Il metodo della partita doppia  e del conto</vt:lpstr>
      <vt:lpstr>Il metodo della partita doppia</vt:lpstr>
      <vt:lpstr>Esercitazione</vt:lpstr>
      <vt:lpstr>Esercitazione</vt:lpstr>
      <vt:lpstr>Esercitazione</vt:lpstr>
      <vt:lpstr>L’analisi delle transazioni: Pizza srl (1)</vt:lpstr>
      <vt:lpstr>Pizza srl: scritture  contabili (2)</vt:lpstr>
      <vt:lpstr>Pizza srl: scritture  contabili (3)</vt:lpstr>
      <vt:lpstr>Pizza srl: scritture  contabili (4)</vt:lpstr>
      <vt:lpstr>Pizza srl: scritture  contabili (5)</vt:lpstr>
      <vt:lpstr>Pizza srl: scritture  contabili (6)</vt:lpstr>
      <vt:lpstr>Pizza srl: scritture contabili (7)</vt:lpstr>
      <vt:lpstr>Pizza srl: scritture contabili (8)</vt:lpstr>
      <vt:lpstr>Pizza srl: scritture contabili (9)</vt:lpstr>
      <vt:lpstr>Pizza srl: scritture contabili (10)</vt:lpstr>
      <vt:lpstr>Pizza srl: scritture contabili (11)</vt:lpstr>
      <vt:lpstr>Pizza srl: scritture contabili (12)</vt:lpstr>
      <vt:lpstr>Pizza srl: scritture  contabili (13)</vt:lpstr>
      <vt:lpstr>Il conto a sezioni divise:  chiudere/azzerare un conto DARE AVERE</vt:lpstr>
      <vt:lpstr>Calcolo dei saldi di tutti i conti:</vt:lpstr>
      <vt:lpstr>Bilancio di verifica di Pizza s.r.l</vt:lpstr>
      <vt:lpstr>Le scritture di assestamento:  rettifica e integrazione Modificare i saldi in modo da riflettere la situazione dei valori  alla fine del periodo contabile</vt:lpstr>
      <vt:lpstr>Le scritture di assestamento:  rettifica e integrazione Modificare i saldi in modo da riflettere la situazione dei valori  alla fine del periodo contabile</vt:lpstr>
      <vt:lpstr>Le scritture di assestamento:</vt:lpstr>
      <vt:lpstr>Bilancio Pizza S.r.l. al 31/8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 corso di ………………..</dc:title>
  <dc:creator>LIUC</dc:creator>
  <cp:lastModifiedBy>Raffaele</cp:lastModifiedBy>
  <cp:revision>28</cp:revision>
  <dcterms:created xsi:type="dcterms:W3CDTF">2023-03-12T09:28:14Z</dcterms:created>
  <dcterms:modified xsi:type="dcterms:W3CDTF">2023-03-12T16:43:11Z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2023-03-12T00:00:00Z</vt:filetime>
  </property>
</Properties>
</file>